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6" autoAdjust="0"/>
    <p:restoredTop sz="91740" autoAdjust="0"/>
  </p:normalViewPr>
  <p:slideViewPr>
    <p:cSldViewPr>
      <p:cViewPr>
        <p:scale>
          <a:sx n="80" d="100"/>
          <a:sy n="80" d="100"/>
        </p:scale>
        <p:origin x="-14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3rd Century</a:t>
          </a:r>
        </a:p>
        <a:p>
          <a:r>
            <a:rPr lang="en-GB" sz="2000" dirty="0" smtClean="0">
              <a:solidFill>
                <a:schemeClr val="bg1"/>
              </a:solidFill>
            </a:rPr>
            <a:t> BC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Solar Energy was used by Greeks and Romans to make fire, for religious purposes and to attack warships using their bronze shields</a:t>
          </a:r>
          <a:r>
            <a:rPr lang="en-GB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.</a:t>
          </a:r>
          <a:endParaRPr lang="en-GB" sz="29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GB" sz="2000" b="0" dirty="0" smtClean="0"/>
        </a:p>
        <a:p>
          <a:r>
            <a:rPr lang="en-GB" sz="2000" b="0" dirty="0" smtClean="0"/>
            <a:t>1</a:t>
          </a:r>
          <a:r>
            <a:rPr lang="en-GB" sz="2000" b="0" baseline="30000" dirty="0" smtClean="0"/>
            <a:t>st</a:t>
          </a:r>
          <a:r>
            <a:rPr lang="en-GB" sz="2000" b="0" dirty="0" smtClean="0"/>
            <a:t> to 4</a:t>
          </a:r>
          <a:r>
            <a:rPr lang="en-GB" sz="2000" b="0" baseline="30000" dirty="0" smtClean="0"/>
            <a:t>th</a:t>
          </a:r>
          <a:r>
            <a:rPr lang="en-GB" sz="2000" b="0" dirty="0" smtClean="0"/>
            <a:t> Century A.D</a:t>
          </a:r>
          <a:endParaRPr lang="en-GB" sz="2000" b="0" dirty="0" smtClean="0"/>
        </a:p>
        <a:p>
          <a:endParaRPr lang="en-GB" sz="1200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02C280A-3EA4-4901-BF33-445BB3AFAAFD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Roman bathhouses had large south facing windows to let in the suns warmth.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5BD72F2E-6D8F-4D06-8B3E-369DF404A3E0}" type="parTrans" cxnId="{BE00A49E-DC92-4B74-A90C-EDEA7AD90C0A}">
      <dgm:prSet/>
      <dgm:spPr/>
      <dgm:t>
        <a:bodyPr/>
        <a:lstStyle/>
        <a:p>
          <a:endParaRPr lang="en-GB"/>
        </a:p>
      </dgm:t>
    </dgm:pt>
    <dgm:pt modelId="{333A6F51-3849-41EF-89AD-6B721834D6D1}" type="sibTrans" cxnId="{BE00A49E-DC92-4B74-A90C-EDEA7AD90C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/>
            <a:t>1200’s</a:t>
          </a:r>
          <a:endParaRPr lang="en-GB" sz="2000" dirty="0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Anasazi people of North America lived in south-facing cliff dwellings.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</dgm:pt>
    <dgm:pt modelId="{26D6FB49-A02A-49FC-B242-4D35102372D1}" type="pres">
      <dgm:prSet presAssocID="{ECFF52AC-8289-4104-839A-827EAFF5B649}" presName="composite" presStyleCnt="0"/>
      <dgm:spPr/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 custScaleY="52932" custLinFactNeighborX="-191" custLinFactNeighborY="24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</dgm:pt>
    <dgm:pt modelId="{F32B1CBF-48BD-4145-9B58-E9480909098D}" type="pres">
      <dgm:prSet presAssocID="{A3BA1605-D5AF-45A6-AE88-64F212DEB6F5}" presName="composite" presStyleCnt="0"/>
      <dgm:spPr/>
    </dgm:pt>
    <dgm:pt modelId="{DA56A5E0-0909-46A9-9324-518A1ADD481A}" type="pres">
      <dgm:prSet presAssocID="{A3BA1605-D5AF-45A6-AE88-64F212DEB6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ScaleY="65021" custLinFactNeighborX="-539" custLinFactNeighborY="24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C700E4-295D-4FF0-A0E7-50B2C308F710}" type="presOf" srcId="{A3BA1605-D5AF-45A6-AE88-64F212DEB6F5}" destId="{DA56A5E0-0909-46A9-9324-518A1ADD481A}" srcOrd="0" destOrd="0" presId="urn:microsoft.com/office/officeart/2005/8/layout/chevron2"/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8B89B578-1F76-40B0-A66C-8607FAEC4370}" type="presOf" srcId="{002C280A-3EA4-4901-BF33-445BB3AFAAFD}" destId="{DA50AC5F-4A77-4FCD-A97B-5B7005CFACB1}" srcOrd="0" destOrd="0" presId="urn:microsoft.com/office/officeart/2005/8/layout/chevron2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FE2F9A92-9219-4D1B-AFAB-03B8F6FEC509}" type="presOf" srcId="{ED327FB5-7F56-42D7-81E9-0DBE693C9691}" destId="{833063F0-9406-4818-A8F9-9F8DA1D6CBB0}" srcOrd="0" destOrd="0" presId="urn:microsoft.com/office/officeart/2005/8/layout/chevron2"/>
    <dgm:cxn modelId="{BD83C190-5AA8-404B-B9CF-C0B44A580489}" type="presOf" srcId="{1AAAA231-2DDD-47D4-B671-2200C72BD7A9}" destId="{23BB2342-AE8F-481F-AF33-3D5EDB32524C}" srcOrd="0" destOrd="0" presId="urn:microsoft.com/office/officeart/2005/8/layout/chevron2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C1BE4AB7-6B99-45EC-81EA-0A70A90628C0}" type="presOf" srcId="{0AB9C53F-0CFD-452F-BD13-4AD65F4A7427}" destId="{3688075F-3DDA-4E60-8A71-884BA95AC7D8}" srcOrd="0" destOrd="0" presId="urn:microsoft.com/office/officeart/2005/8/layout/chevron2"/>
    <dgm:cxn modelId="{BE00A49E-DC92-4B74-A90C-EDEA7AD90C0A}" srcId="{ECFF52AC-8289-4104-839A-827EAFF5B649}" destId="{002C280A-3EA4-4901-BF33-445BB3AFAAFD}" srcOrd="0" destOrd="0" parTransId="{5BD72F2E-6D8F-4D06-8B3E-369DF404A3E0}" sibTransId="{333A6F51-3849-41EF-89AD-6B721834D6D1}"/>
    <dgm:cxn modelId="{AA559007-6A9A-4F14-9A3C-446138D1EDA7}" type="presOf" srcId="{ECFF52AC-8289-4104-839A-827EAFF5B649}" destId="{4C70008D-82D5-479E-80C3-7522628B6CCF}" srcOrd="0" destOrd="0" presId="urn:microsoft.com/office/officeart/2005/8/layout/chevron2"/>
    <dgm:cxn modelId="{8945460D-1F7F-4C0A-8F0E-835D855893CD}" type="presOf" srcId="{EEC9C320-9DD8-4D64-B66F-AD9E7FA39C6F}" destId="{45A468F4-F181-4719-A21C-CF71D76FA72E}" srcOrd="0" destOrd="0" presId="urn:microsoft.com/office/officeart/2005/8/layout/chevron2"/>
    <dgm:cxn modelId="{E4E8EF4D-7416-4C2D-A475-2E9F5CFA0994}" type="presParOf" srcId="{23BB2342-AE8F-481F-AF33-3D5EDB32524C}" destId="{E63D7A5F-23C9-4345-AA4A-9D5F285588B1}" srcOrd="0" destOrd="0" presId="urn:microsoft.com/office/officeart/2005/8/layout/chevron2"/>
    <dgm:cxn modelId="{2009FE57-A1EE-4799-8E22-1A76A70AC9C5}" type="presParOf" srcId="{E63D7A5F-23C9-4345-AA4A-9D5F285588B1}" destId="{45A468F4-F181-4719-A21C-CF71D76FA72E}" srcOrd="0" destOrd="0" presId="urn:microsoft.com/office/officeart/2005/8/layout/chevron2"/>
    <dgm:cxn modelId="{7804051B-8496-433F-B9E8-DDEA6557ADB2}" type="presParOf" srcId="{E63D7A5F-23C9-4345-AA4A-9D5F285588B1}" destId="{3688075F-3DDA-4E60-8A71-884BA95AC7D8}" srcOrd="1" destOrd="0" presId="urn:microsoft.com/office/officeart/2005/8/layout/chevron2"/>
    <dgm:cxn modelId="{AC790915-BFB5-49A8-BAEC-A364BBE2253F}" type="presParOf" srcId="{23BB2342-AE8F-481F-AF33-3D5EDB32524C}" destId="{059FDDDE-5831-4C8C-948A-A0F41C607BAD}" srcOrd="1" destOrd="0" presId="urn:microsoft.com/office/officeart/2005/8/layout/chevron2"/>
    <dgm:cxn modelId="{93D3D484-AED0-4678-B34B-A7AF5A05D2F8}" type="presParOf" srcId="{23BB2342-AE8F-481F-AF33-3D5EDB32524C}" destId="{26D6FB49-A02A-49FC-B242-4D35102372D1}" srcOrd="2" destOrd="0" presId="urn:microsoft.com/office/officeart/2005/8/layout/chevron2"/>
    <dgm:cxn modelId="{8646C27E-1751-4371-9564-5C0042BA3131}" type="presParOf" srcId="{26D6FB49-A02A-49FC-B242-4D35102372D1}" destId="{4C70008D-82D5-479E-80C3-7522628B6CCF}" srcOrd="0" destOrd="0" presId="urn:microsoft.com/office/officeart/2005/8/layout/chevron2"/>
    <dgm:cxn modelId="{F0974A15-180F-42D5-AD75-89A9ACBCDA93}" type="presParOf" srcId="{26D6FB49-A02A-49FC-B242-4D35102372D1}" destId="{DA50AC5F-4A77-4FCD-A97B-5B7005CFACB1}" srcOrd="1" destOrd="0" presId="urn:microsoft.com/office/officeart/2005/8/layout/chevron2"/>
    <dgm:cxn modelId="{2C87C5FC-65C5-48BE-A699-D30CB5BA2B78}" type="presParOf" srcId="{23BB2342-AE8F-481F-AF33-3D5EDB32524C}" destId="{90617C2F-DC49-4F52-B30C-B725CC9DB6B3}" srcOrd="3" destOrd="0" presId="urn:microsoft.com/office/officeart/2005/8/layout/chevron2"/>
    <dgm:cxn modelId="{E7B25B59-1C26-48A6-9C75-D115243BFBDB}" type="presParOf" srcId="{23BB2342-AE8F-481F-AF33-3D5EDB32524C}" destId="{F32B1CBF-48BD-4145-9B58-E9480909098D}" srcOrd="4" destOrd="0" presId="urn:microsoft.com/office/officeart/2005/8/layout/chevron2"/>
    <dgm:cxn modelId="{2A8EED1A-A360-4B7E-BF8B-A1A3DF531D87}" type="presParOf" srcId="{F32B1CBF-48BD-4145-9B58-E9480909098D}" destId="{DA56A5E0-0909-46A9-9324-518A1ADD481A}" srcOrd="0" destOrd="0" presId="urn:microsoft.com/office/officeart/2005/8/layout/chevron2"/>
    <dgm:cxn modelId="{008E14DF-F70F-40C4-9F2B-F1DF534F7150}" type="presParOf" srcId="{F32B1CBF-48BD-4145-9B58-E9480909098D}" destId="{833063F0-9406-4818-A8F9-9F8DA1D6C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1839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Becquerel</a:t>
          </a:r>
          <a:r>
            <a:rPr lang="en-GB" sz="2900" b="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discovers photovoltaic effect which is the changing of solar energy to chemical energy.</a:t>
          </a:r>
          <a:endParaRPr lang="en-GB" sz="29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 sz="1200" dirty="0" smtClean="0"/>
        </a:p>
        <a:p>
          <a:r>
            <a:rPr lang="en-GB" sz="2000" dirty="0" smtClean="0"/>
            <a:t>1860’s</a:t>
          </a:r>
          <a:endParaRPr lang="en-GB" sz="2000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02C280A-3EA4-4901-BF33-445BB3AFAAFD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Mouchet</a:t>
          </a:r>
          <a:r>
            <a:rPr lang="en-GB" sz="320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proposed the idea of solar powered steam engines. In the following 20 years he and his assistant constructed the first one of its kind.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5BD72F2E-6D8F-4D06-8B3E-369DF404A3E0}" type="parTrans" cxnId="{BE00A49E-DC92-4B74-A90C-EDEA7AD90C0A}">
      <dgm:prSet/>
      <dgm:spPr/>
      <dgm:t>
        <a:bodyPr/>
        <a:lstStyle/>
        <a:p>
          <a:endParaRPr lang="en-GB"/>
        </a:p>
      </dgm:t>
    </dgm:pt>
    <dgm:pt modelId="{333A6F51-3849-41EF-89AD-6B721834D6D1}" type="sibTrans" cxnId="{BE00A49E-DC92-4B74-A90C-EDEA7AD90C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dirty="0" smtClean="0"/>
            <a:t>1887</a:t>
          </a:r>
          <a:endParaRPr lang="en-GB" sz="2000" dirty="0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James Moser reports dye sensitized </a:t>
          </a:r>
          <a:r>
            <a:rPr lang="en-GB" sz="3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photoelectrochemical</a:t>
          </a:r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</dgm:pt>
    <dgm:pt modelId="{26D6FB49-A02A-49FC-B242-4D35102372D1}" type="pres">
      <dgm:prSet presAssocID="{ECFF52AC-8289-4104-839A-827EAFF5B649}" presName="composite" presStyleCnt="0"/>
      <dgm:spPr/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</dgm:pt>
    <dgm:pt modelId="{F32B1CBF-48BD-4145-9B58-E9480909098D}" type="pres">
      <dgm:prSet presAssocID="{A3BA1605-D5AF-45A6-AE88-64F212DEB6F5}" presName="composite" presStyleCnt="0"/>
      <dgm:spPr/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191" custLinFactNeighborY="-1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E1A4116F-5D4E-4020-8DFA-AE9D64641B73}" type="presOf" srcId="{ECFF52AC-8289-4104-839A-827EAFF5B649}" destId="{4C70008D-82D5-479E-80C3-7522628B6CCF}" srcOrd="0" destOrd="0" presId="urn:microsoft.com/office/officeart/2005/8/layout/chevron2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FE967DBF-45B8-44A8-BA83-F9402045EA06}" type="presOf" srcId="{1AAAA231-2DDD-47D4-B671-2200C72BD7A9}" destId="{23BB2342-AE8F-481F-AF33-3D5EDB32524C}" srcOrd="0" destOrd="0" presId="urn:microsoft.com/office/officeart/2005/8/layout/chevron2"/>
    <dgm:cxn modelId="{11655962-5042-4868-B2A3-FB413656859C}" type="presOf" srcId="{002C280A-3EA4-4901-BF33-445BB3AFAAFD}" destId="{DA50AC5F-4A77-4FCD-A97B-5B7005CFACB1}" srcOrd="0" destOrd="0" presId="urn:microsoft.com/office/officeart/2005/8/layout/chevron2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F6483401-AFC1-457E-976D-A1EB59E550B7}" type="presOf" srcId="{0AB9C53F-0CFD-452F-BD13-4AD65F4A7427}" destId="{3688075F-3DDA-4E60-8A71-884BA95AC7D8}" srcOrd="0" destOrd="0" presId="urn:microsoft.com/office/officeart/2005/8/layout/chevron2"/>
    <dgm:cxn modelId="{8B569DCD-D100-451C-91E2-0E2952316940}" type="presOf" srcId="{EEC9C320-9DD8-4D64-B66F-AD9E7FA39C6F}" destId="{45A468F4-F181-4719-A21C-CF71D76FA72E}" srcOrd="0" destOrd="0" presId="urn:microsoft.com/office/officeart/2005/8/layout/chevron2"/>
    <dgm:cxn modelId="{BE00A49E-DC92-4B74-A90C-EDEA7AD90C0A}" srcId="{ECFF52AC-8289-4104-839A-827EAFF5B649}" destId="{002C280A-3EA4-4901-BF33-445BB3AFAAFD}" srcOrd="0" destOrd="0" parTransId="{5BD72F2E-6D8F-4D06-8B3E-369DF404A3E0}" sibTransId="{333A6F51-3849-41EF-89AD-6B721834D6D1}"/>
    <dgm:cxn modelId="{C6884562-FDFE-4D65-8949-B5C325B8CC9C}" type="presOf" srcId="{A3BA1605-D5AF-45A6-AE88-64F212DEB6F5}" destId="{DA56A5E0-0909-46A9-9324-518A1ADD481A}" srcOrd="0" destOrd="0" presId="urn:microsoft.com/office/officeart/2005/8/layout/chevron2"/>
    <dgm:cxn modelId="{A4C48510-B242-4011-A5FF-A939DCC28A40}" type="presOf" srcId="{ED327FB5-7F56-42D7-81E9-0DBE693C9691}" destId="{833063F0-9406-4818-A8F9-9F8DA1D6CBB0}" srcOrd="0" destOrd="0" presId="urn:microsoft.com/office/officeart/2005/8/layout/chevron2"/>
    <dgm:cxn modelId="{EE365B57-CD52-4571-96FD-371105971132}" type="presParOf" srcId="{23BB2342-AE8F-481F-AF33-3D5EDB32524C}" destId="{E63D7A5F-23C9-4345-AA4A-9D5F285588B1}" srcOrd="0" destOrd="0" presId="urn:microsoft.com/office/officeart/2005/8/layout/chevron2"/>
    <dgm:cxn modelId="{DB936EA3-AED1-4122-ADB5-F192C0E3DF7F}" type="presParOf" srcId="{E63D7A5F-23C9-4345-AA4A-9D5F285588B1}" destId="{45A468F4-F181-4719-A21C-CF71D76FA72E}" srcOrd="0" destOrd="0" presId="urn:microsoft.com/office/officeart/2005/8/layout/chevron2"/>
    <dgm:cxn modelId="{435D33E9-91AE-41F4-8711-3BD8DC7F5C30}" type="presParOf" srcId="{E63D7A5F-23C9-4345-AA4A-9D5F285588B1}" destId="{3688075F-3DDA-4E60-8A71-884BA95AC7D8}" srcOrd="1" destOrd="0" presId="urn:microsoft.com/office/officeart/2005/8/layout/chevron2"/>
    <dgm:cxn modelId="{995BE68E-9978-43E7-A748-3453011C91E0}" type="presParOf" srcId="{23BB2342-AE8F-481F-AF33-3D5EDB32524C}" destId="{059FDDDE-5831-4C8C-948A-A0F41C607BAD}" srcOrd="1" destOrd="0" presId="urn:microsoft.com/office/officeart/2005/8/layout/chevron2"/>
    <dgm:cxn modelId="{3C1F359F-B2AE-4726-BDC2-7DC7F4CCCAE9}" type="presParOf" srcId="{23BB2342-AE8F-481F-AF33-3D5EDB32524C}" destId="{26D6FB49-A02A-49FC-B242-4D35102372D1}" srcOrd="2" destOrd="0" presId="urn:microsoft.com/office/officeart/2005/8/layout/chevron2"/>
    <dgm:cxn modelId="{13C2C0AF-8626-4AE8-B9FA-F315F26CCE55}" type="presParOf" srcId="{26D6FB49-A02A-49FC-B242-4D35102372D1}" destId="{4C70008D-82D5-479E-80C3-7522628B6CCF}" srcOrd="0" destOrd="0" presId="urn:microsoft.com/office/officeart/2005/8/layout/chevron2"/>
    <dgm:cxn modelId="{B0B99462-1AD8-4737-B37F-26ABAAAFA190}" type="presParOf" srcId="{26D6FB49-A02A-49FC-B242-4D35102372D1}" destId="{DA50AC5F-4A77-4FCD-A97B-5B7005CFACB1}" srcOrd="1" destOrd="0" presId="urn:microsoft.com/office/officeart/2005/8/layout/chevron2"/>
    <dgm:cxn modelId="{72636DF0-3A25-469D-9717-88EC7AAEC733}" type="presParOf" srcId="{23BB2342-AE8F-481F-AF33-3D5EDB32524C}" destId="{90617C2F-DC49-4F52-B30C-B725CC9DB6B3}" srcOrd="3" destOrd="0" presId="urn:microsoft.com/office/officeart/2005/8/layout/chevron2"/>
    <dgm:cxn modelId="{62F51C59-760A-40BB-B032-AA485AF1E5EA}" type="presParOf" srcId="{23BB2342-AE8F-481F-AF33-3D5EDB32524C}" destId="{F32B1CBF-48BD-4145-9B58-E9480909098D}" srcOrd="4" destOrd="0" presId="urn:microsoft.com/office/officeart/2005/8/layout/chevron2"/>
    <dgm:cxn modelId="{8563E543-9ED6-4C3A-9BC8-1ECD1B51D37A}" type="presParOf" srcId="{F32B1CBF-48BD-4145-9B58-E9480909098D}" destId="{DA56A5E0-0909-46A9-9324-518A1ADD481A}" srcOrd="0" destOrd="0" presId="urn:microsoft.com/office/officeart/2005/8/layout/chevron2"/>
    <dgm:cxn modelId="{B007788E-3076-458F-9289-57AF2CB942D8}" type="presParOf" srcId="{F32B1CBF-48BD-4145-9B58-E9480909098D}" destId="{833063F0-9406-4818-A8F9-9F8DA1D6C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1880’s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American</a:t>
          </a:r>
          <a:r>
            <a:rPr lang="en-GB" sz="3200" b="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engineer John Ericsson develops solar-driven motors.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GB" sz="1200" dirty="0" smtClean="0"/>
        </a:p>
        <a:p>
          <a:r>
            <a:rPr lang="en-GB" sz="2000" dirty="0" smtClean="0"/>
            <a:t>1891</a:t>
          </a:r>
          <a:endParaRPr lang="en-GB" sz="2000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02C280A-3EA4-4901-BF33-445BB3AFAAFD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Clarence Kemp invents first commercial solar heater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5BD72F2E-6D8F-4D06-8B3E-369DF404A3E0}" type="parTrans" cxnId="{BE00A49E-DC92-4B74-A90C-EDEA7AD90C0A}">
      <dgm:prSet/>
      <dgm:spPr/>
      <dgm:t>
        <a:bodyPr/>
        <a:lstStyle/>
        <a:p>
          <a:endParaRPr lang="en-GB"/>
        </a:p>
      </dgm:t>
    </dgm:pt>
    <dgm:pt modelId="{333A6F51-3849-41EF-89AD-6B721834D6D1}" type="sibTrans" cxnId="{BE00A49E-DC92-4B74-A90C-EDEA7AD90C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/>
            <a:t>1905</a:t>
          </a:r>
          <a:endParaRPr lang="en-GB" sz="2000" dirty="0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Albert Einstein publishes his paper on the photoelectric effect. He later wins a Nobel Prize for his theories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</dgm:pt>
    <dgm:pt modelId="{26D6FB49-A02A-49FC-B242-4D35102372D1}" type="pres">
      <dgm:prSet presAssocID="{ECFF52AC-8289-4104-839A-827EAFF5B649}" presName="composite" presStyleCnt="0"/>
      <dgm:spPr/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</dgm:pt>
    <dgm:pt modelId="{F32B1CBF-48BD-4145-9B58-E9480909098D}" type="pres">
      <dgm:prSet presAssocID="{A3BA1605-D5AF-45A6-AE88-64F212DEB6F5}" presName="composite" presStyleCnt="0"/>
      <dgm:spPr/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213" custLinFactNeighborY="-1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426D16-565C-4C6F-8183-E79CB32B417B}" type="presOf" srcId="{EEC9C320-9DD8-4D64-B66F-AD9E7FA39C6F}" destId="{45A468F4-F181-4719-A21C-CF71D76FA72E}" srcOrd="0" destOrd="0" presId="urn:microsoft.com/office/officeart/2005/8/layout/chevron2"/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5E3A33F7-DC09-4782-9E6E-547145CB538A}" type="presOf" srcId="{A3BA1605-D5AF-45A6-AE88-64F212DEB6F5}" destId="{DA56A5E0-0909-46A9-9324-518A1ADD481A}" srcOrd="0" destOrd="0" presId="urn:microsoft.com/office/officeart/2005/8/layout/chevron2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309E0AD9-D2B8-4962-B499-135B9205D855}" type="presOf" srcId="{ED327FB5-7F56-42D7-81E9-0DBE693C9691}" destId="{833063F0-9406-4818-A8F9-9F8DA1D6CBB0}" srcOrd="0" destOrd="0" presId="urn:microsoft.com/office/officeart/2005/8/layout/chevron2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40F97B04-A2C5-4082-812F-692A02D0BF65}" type="presOf" srcId="{002C280A-3EA4-4901-BF33-445BB3AFAAFD}" destId="{DA50AC5F-4A77-4FCD-A97B-5B7005CFACB1}" srcOrd="0" destOrd="0" presId="urn:microsoft.com/office/officeart/2005/8/layout/chevron2"/>
    <dgm:cxn modelId="{55CF56E0-438B-423B-8D84-D5E88D85CA5E}" type="presOf" srcId="{ECFF52AC-8289-4104-839A-827EAFF5B649}" destId="{4C70008D-82D5-479E-80C3-7522628B6CCF}" srcOrd="0" destOrd="0" presId="urn:microsoft.com/office/officeart/2005/8/layout/chevron2"/>
    <dgm:cxn modelId="{BE00A49E-DC92-4B74-A90C-EDEA7AD90C0A}" srcId="{ECFF52AC-8289-4104-839A-827EAFF5B649}" destId="{002C280A-3EA4-4901-BF33-445BB3AFAAFD}" srcOrd="0" destOrd="0" parTransId="{5BD72F2E-6D8F-4D06-8B3E-369DF404A3E0}" sibTransId="{333A6F51-3849-41EF-89AD-6B721834D6D1}"/>
    <dgm:cxn modelId="{8D9754FB-4029-4209-AC5C-58146EF70B0B}" type="presOf" srcId="{1AAAA231-2DDD-47D4-B671-2200C72BD7A9}" destId="{23BB2342-AE8F-481F-AF33-3D5EDB32524C}" srcOrd="0" destOrd="0" presId="urn:microsoft.com/office/officeart/2005/8/layout/chevron2"/>
    <dgm:cxn modelId="{AEF8FAA6-C286-47D6-B0A7-65C93DE04834}" type="presOf" srcId="{0AB9C53F-0CFD-452F-BD13-4AD65F4A7427}" destId="{3688075F-3DDA-4E60-8A71-884BA95AC7D8}" srcOrd="0" destOrd="0" presId="urn:microsoft.com/office/officeart/2005/8/layout/chevron2"/>
    <dgm:cxn modelId="{768F6CB9-E0E8-4626-970C-A62E9A1B9B92}" type="presParOf" srcId="{23BB2342-AE8F-481F-AF33-3D5EDB32524C}" destId="{E63D7A5F-23C9-4345-AA4A-9D5F285588B1}" srcOrd="0" destOrd="0" presId="urn:microsoft.com/office/officeart/2005/8/layout/chevron2"/>
    <dgm:cxn modelId="{4E7AFDC4-CAED-4FEC-B653-147EEC4239B0}" type="presParOf" srcId="{E63D7A5F-23C9-4345-AA4A-9D5F285588B1}" destId="{45A468F4-F181-4719-A21C-CF71D76FA72E}" srcOrd="0" destOrd="0" presId="urn:microsoft.com/office/officeart/2005/8/layout/chevron2"/>
    <dgm:cxn modelId="{784CA86D-DBA9-49EC-A4B8-E3B2913AE487}" type="presParOf" srcId="{E63D7A5F-23C9-4345-AA4A-9D5F285588B1}" destId="{3688075F-3DDA-4E60-8A71-884BA95AC7D8}" srcOrd="1" destOrd="0" presId="urn:microsoft.com/office/officeart/2005/8/layout/chevron2"/>
    <dgm:cxn modelId="{D0EBE94B-73DD-4D61-B4A8-0D39C03F0B7F}" type="presParOf" srcId="{23BB2342-AE8F-481F-AF33-3D5EDB32524C}" destId="{059FDDDE-5831-4C8C-948A-A0F41C607BAD}" srcOrd="1" destOrd="0" presId="urn:microsoft.com/office/officeart/2005/8/layout/chevron2"/>
    <dgm:cxn modelId="{C5A874F9-904E-408F-AC72-747B0DAC172D}" type="presParOf" srcId="{23BB2342-AE8F-481F-AF33-3D5EDB32524C}" destId="{26D6FB49-A02A-49FC-B242-4D35102372D1}" srcOrd="2" destOrd="0" presId="urn:microsoft.com/office/officeart/2005/8/layout/chevron2"/>
    <dgm:cxn modelId="{C2422DF6-A874-4D5F-B1C1-F2582393E6C7}" type="presParOf" srcId="{26D6FB49-A02A-49FC-B242-4D35102372D1}" destId="{4C70008D-82D5-479E-80C3-7522628B6CCF}" srcOrd="0" destOrd="0" presId="urn:microsoft.com/office/officeart/2005/8/layout/chevron2"/>
    <dgm:cxn modelId="{EF241DC4-F62E-44F8-9565-D5D1C8AE5B15}" type="presParOf" srcId="{26D6FB49-A02A-49FC-B242-4D35102372D1}" destId="{DA50AC5F-4A77-4FCD-A97B-5B7005CFACB1}" srcOrd="1" destOrd="0" presId="urn:microsoft.com/office/officeart/2005/8/layout/chevron2"/>
    <dgm:cxn modelId="{9BE48017-A4D6-4DD8-9DD1-54F9B13DB232}" type="presParOf" srcId="{23BB2342-AE8F-481F-AF33-3D5EDB32524C}" destId="{90617C2F-DC49-4F52-B30C-B725CC9DB6B3}" srcOrd="3" destOrd="0" presId="urn:microsoft.com/office/officeart/2005/8/layout/chevron2"/>
    <dgm:cxn modelId="{22D50521-5B55-4928-A921-ACCF9AF4FC6F}" type="presParOf" srcId="{23BB2342-AE8F-481F-AF33-3D5EDB32524C}" destId="{F32B1CBF-48BD-4145-9B58-E9480909098D}" srcOrd="4" destOrd="0" presId="urn:microsoft.com/office/officeart/2005/8/layout/chevron2"/>
    <dgm:cxn modelId="{D572D3E1-A09D-4F84-AD35-2AEFF093B0F7}" type="presParOf" srcId="{F32B1CBF-48BD-4145-9B58-E9480909098D}" destId="{DA56A5E0-0909-46A9-9324-518A1ADD481A}" srcOrd="0" destOrd="0" presId="urn:microsoft.com/office/officeart/2005/8/layout/chevron2"/>
    <dgm:cxn modelId="{218A7ACD-3725-426C-BF6B-3BABC62FA79B}" type="presParOf" srcId="{F32B1CBF-48BD-4145-9B58-E9480909098D}" destId="{833063F0-9406-4818-A8F9-9F8DA1D6C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1908-1916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William </a:t>
          </a:r>
          <a:r>
            <a:rPr lang="en-US" sz="2900" b="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Bailley</a:t>
          </a:r>
          <a:r>
            <a:rPr lang="en-US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invents a solar collector with copper coils and an insulated </a:t>
          </a:r>
          <a:r>
            <a:rPr lang="en-US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box, roughly</a:t>
          </a:r>
          <a:r>
            <a:rPr lang="en-US" sz="29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, it’s present design. </a:t>
          </a:r>
          <a:r>
            <a:rPr lang="en-US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Robert Millikan provided experimental proof of the photoelectric effect.</a:t>
          </a:r>
          <a:endParaRPr lang="en-GB" sz="29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 sz="1200" dirty="0" smtClean="0"/>
        </a:p>
        <a:p>
          <a:r>
            <a:rPr lang="en-GB" sz="2000" dirty="0" smtClean="0"/>
            <a:t>1950’s</a:t>
          </a:r>
          <a:endParaRPr lang="en-GB" sz="2000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smtClean="0"/>
            <a:t>1959-60</a:t>
          </a:r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Hoffman Electronics introduce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10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efficient solar cell and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14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efficient solar cell. They also introduce the use of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grid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contact that reduces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cell’s resistance.</a:t>
          </a:r>
          <a:endParaRPr lang="en-GB" sz="29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0A8C1BB7-16BA-4EBC-B4CD-2A5225284F8E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Bell labs produce solar cells for space activities. First modern silicon cell invented by Bell Labs which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had </a:t>
          </a:r>
          <a:r>
            <a:rPr lang="en-GB" sz="29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6% efficiency. </a:t>
          </a:r>
          <a:endParaRPr lang="en-GB" sz="29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C70C20BA-B996-4C2B-B5F8-F3945D07B961}" type="parTrans" cxnId="{B80C6CC4-990F-4E64-B458-07EDF99CF8DD}">
      <dgm:prSet/>
      <dgm:spPr/>
      <dgm:t>
        <a:bodyPr/>
        <a:lstStyle/>
        <a:p>
          <a:endParaRPr lang="en-GB"/>
        </a:p>
      </dgm:t>
    </dgm:pt>
    <dgm:pt modelId="{BB2B7266-1F93-4BB8-8DCF-12C63F494876}" type="sibTrans" cxnId="{B80C6CC4-990F-4E64-B458-07EDF99CF8DD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 custLinFactNeighborX="-191" custLinFactNeighborY="4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</dgm:pt>
    <dgm:pt modelId="{26D6FB49-A02A-49FC-B242-4D35102372D1}" type="pres">
      <dgm:prSet presAssocID="{ECFF52AC-8289-4104-839A-827EAFF5B649}" presName="composite" presStyleCnt="0"/>
      <dgm:spPr/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 custLinFactNeighborX="-191" custLinFactNeighborY="-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</dgm:pt>
    <dgm:pt modelId="{F32B1CBF-48BD-4145-9B58-E9480909098D}" type="pres">
      <dgm:prSet presAssocID="{A3BA1605-D5AF-45A6-AE88-64F212DEB6F5}" presName="composite" presStyleCnt="0"/>
      <dgm:spPr/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191" custLinFactNeighborY="-1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9A6FF0-5D19-40AC-94B2-40C117DBA92C}" type="presOf" srcId="{ED327FB5-7F56-42D7-81E9-0DBE693C9691}" destId="{833063F0-9406-4818-A8F9-9F8DA1D6CBB0}" srcOrd="0" destOrd="0" presId="urn:microsoft.com/office/officeart/2005/8/layout/chevron2"/>
    <dgm:cxn modelId="{46D745BD-D731-4B00-B72D-5A27B3990F11}" type="presOf" srcId="{ECFF52AC-8289-4104-839A-827EAFF5B649}" destId="{4C70008D-82D5-479E-80C3-7522628B6CCF}" srcOrd="0" destOrd="0" presId="urn:microsoft.com/office/officeart/2005/8/layout/chevron2"/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87D7061E-63B6-4D7D-8FA0-96A1B6AD95AC}" type="presOf" srcId="{1AAAA231-2DDD-47D4-B671-2200C72BD7A9}" destId="{23BB2342-AE8F-481F-AF33-3D5EDB32524C}" srcOrd="0" destOrd="0" presId="urn:microsoft.com/office/officeart/2005/8/layout/chevron2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F25AD34D-F702-4831-B415-C1AF5B5CAEB7}" type="presOf" srcId="{EEC9C320-9DD8-4D64-B66F-AD9E7FA39C6F}" destId="{45A468F4-F181-4719-A21C-CF71D76FA72E}" srcOrd="0" destOrd="0" presId="urn:microsoft.com/office/officeart/2005/8/layout/chevron2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322894A6-3593-43B5-BE5D-5245FECA43EF}" type="presOf" srcId="{0A8C1BB7-16BA-4EBC-B4CD-2A5225284F8E}" destId="{DA50AC5F-4A77-4FCD-A97B-5B7005CFACB1}" srcOrd="0" destOrd="0" presId="urn:microsoft.com/office/officeart/2005/8/layout/chevron2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B80C6CC4-990F-4E64-B458-07EDF99CF8DD}" srcId="{ECFF52AC-8289-4104-839A-827EAFF5B649}" destId="{0A8C1BB7-16BA-4EBC-B4CD-2A5225284F8E}" srcOrd="0" destOrd="0" parTransId="{C70C20BA-B996-4C2B-B5F8-F3945D07B961}" sibTransId="{BB2B7266-1F93-4BB8-8DCF-12C63F494876}"/>
    <dgm:cxn modelId="{2C039CC7-6BD7-4693-A413-27CE639675BF}" type="presOf" srcId="{0AB9C53F-0CFD-452F-BD13-4AD65F4A7427}" destId="{3688075F-3DDA-4E60-8A71-884BA95AC7D8}" srcOrd="0" destOrd="0" presId="urn:microsoft.com/office/officeart/2005/8/layout/chevron2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EFB68666-D1C8-48C5-BFFE-7BB21059AFC2}" type="presOf" srcId="{A3BA1605-D5AF-45A6-AE88-64F212DEB6F5}" destId="{DA56A5E0-0909-46A9-9324-518A1ADD481A}" srcOrd="0" destOrd="0" presId="urn:microsoft.com/office/officeart/2005/8/layout/chevron2"/>
    <dgm:cxn modelId="{3A9119E6-FFFD-4AA6-A077-39A1A49F0152}" type="presParOf" srcId="{23BB2342-AE8F-481F-AF33-3D5EDB32524C}" destId="{E63D7A5F-23C9-4345-AA4A-9D5F285588B1}" srcOrd="0" destOrd="0" presId="urn:microsoft.com/office/officeart/2005/8/layout/chevron2"/>
    <dgm:cxn modelId="{F6B2E043-0DFF-4755-B6D5-A41BB0C719DD}" type="presParOf" srcId="{E63D7A5F-23C9-4345-AA4A-9D5F285588B1}" destId="{45A468F4-F181-4719-A21C-CF71D76FA72E}" srcOrd="0" destOrd="0" presId="urn:microsoft.com/office/officeart/2005/8/layout/chevron2"/>
    <dgm:cxn modelId="{A115ACDD-2DAD-46A4-9634-E72CE82DBFF5}" type="presParOf" srcId="{E63D7A5F-23C9-4345-AA4A-9D5F285588B1}" destId="{3688075F-3DDA-4E60-8A71-884BA95AC7D8}" srcOrd="1" destOrd="0" presId="urn:microsoft.com/office/officeart/2005/8/layout/chevron2"/>
    <dgm:cxn modelId="{7F74833F-3486-43C5-AE61-2AC90F5A36AD}" type="presParOf" srcId="{23BB2342-AE8F-481F-AF33-3D5EDB32524C}" destId="{059FDDDE-5831-4C8C-948A-A0F41C607BAD}" srcOrd="1" destOrd="0" presId="urn:microsoft.com/office/officeart/2005/8/layout/chevron2"/>
    <dgm:cxn modelId="{6C00DE7F-1D67-4E8A-9756-9FDB527121E1}" type="presParOf" srcId="{23BB2342-AE8F-481F-AF33-3D5EDB32524C}" destId="{26D6FB49-A02A-49FC-B242-4D35102372D1}" srcOrd="2" destOrd="0" presId="urn:microsoft.com/office/officeart/2005/8/layout/chevron2"/>
    <dgm:cxn modelId="{B8B8B280-CFBB-453C-B700-4AD487A79DAC}" type="presParOf" srcId="{26D6FB49-A02A-49FC-B242-4D35102372D1}" destId="{4C70008D-82D5-479E-80C3-7522628B6CCF}" srcOrd="0" destOrd="0" presId="urn:microsoft.com/office/officeart/2005/8/layout/chevron2"/>
    <dgm:cxn modelId="{71277C48-3265-4695-A74E-6E6FAD90AB40}" type="presParOf" srcId="{26D6FB49-A02A-49FC-B242-4D35102372D1}" destId="{DA50AC5F-4A77-4FCD-A97B-5B7005CFACB1}" srcOrd="1" destOrd="0" presId="urn:microsoft.com/office/officeart/2005/8/layout/chevron2"/>
    <dgm:cxn modelId="{96028BFD-9477-48CA-AB5D-111B07156E78}" type="presParOf" srcId="{23BB2342-AE8F-481F-AF33-3D5EDB32524C}" destId="{90617C2F-DC49-4F52-B30C-B725CC9DB6B3}" srcOrd="3" destOrd="0" presId="urn:microsoft.com/office/officeart/2005/8/layout/chevron2"/>
    <dgm:cxn modelId="{5ACAFD3B-3794-4EFD-AE56-226972B169F1}" type="presParOf" srcId="{23BB2342-AE8F-481F-AF33-3D5EDB32524C}" destId="{F32B1CBF-48BD-4145-9B58-E9480909098D}" srcOrd="4" destOrd="0" presId="urn:microsoft.com/office/officeart/2005/8/layout/chevron2"/>
    <dgm:cxn modelId="{4EE5D35C-811C-40BC-88A0-090EFDF673BC}" type="presParOf" srcId="{F32B1CBF-48BD-4145-9B58-E9480909098D}" destId="{DA56A5E0-0909-46A9-9324-518A1ADD481A}" srcOrd="0" destOrd="0" presId="urn:microsoft.com/office/officeart/2005/8/layout/chevron2"/>
    <dgm:cxn modelId="{383C7434-54A8-4382-A540-B7E288967DC3}" type="presParOf" srcId="{F32B1CBF-48BD-4145-9B58-E9480909098D}" destId="{833063F0-9406-4818-A8F9-9F8DA1D6C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1961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‘Solar Energy in the Developing World’ conference is held by the United Nations.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GB" sz="1200" dirty="0" smtClean="0"/>
        </a:p>
        <a:p>
          <a:r>
            <a:rPr lang="en-GB" sz="2000" dirty="0" smtClean="0"/>
            <a:t>1963-1968</a:t>
          </a:r>
          <a:endParaRPr lang="en-GB" sz="2000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02C280A-3EA4-4901-BF33-445BB3AFAAFD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Sharp Corporation produce a module of silicon cells (solar panel). Roger </a:t>
          </a:r>
          <a:r>
            <a:rPr lang="en-GB" sz="3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Riehl</a:t>
          </a:r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introduces first solar powered wrist watch.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5BD72F2E-6D8F-4D06-8B3E-369DF404A3E0}" type="parTrans" cxnId="{BE00A49E-DC92-4B74-A90C-EDEA7AD90C0A}">
      <dgm:prSet/>
      <dgm:spPr/>
      <dgm:t>
        <a:bodyPr/>
        <a:lstStyle/>
        <a:p>
          <a:endParaRPr lang="en-GB"/>
        </a:p>
      </dgm:t>
    </dgm:pt>
    <dgm:pt modelId="{333A6F51-3849-41EF-89AD-6B721834D6D1}" type="sibTrans" cxnId="{BE00A49E-DC92-4B74-A90C-EDEA7AD90C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2000" dirty="0" smtClean="0"/>
            <a:t>Late 1970’s</a:t>
          </a:r>
          <a:endParaRPr lang="en-GB" sz="2000" dirty="0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3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First solar powered calculators are invented. Solar Energy becomes increasingly popular.</a:t>
          </a:r>
          <a:endParaRPr lang="en-GB" sz="3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</dgm:pt>
    <dgm:pt modelId="{26D6FB49-A02A-49FC-B242-4D35102372D1}" type="pres">
      <dgm:prSet presAssocID="{ECFF52AC-8289-4104-839A-827EAFF5B649}" presName="composite" presStyleCnt="0"/>
      <dgm:spPr/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</dgm:pt>
    <dgm:pt modelId="{F32B1CBF-48BD-4145-9B58-E9480909098D}" type="pres">
      <dgm:prSet presAssocID="{A3BA1605-D5AF-45A6-AE88-64F212DEB6F5}" presName="composite" presStyleCnt="0"/>
      <dgm:spPr/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213" custLinFactNeighborY="-1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8FECD24F-A360-4077-B482-32EF16CC8ED4}" type="presOf" srcId="{EEC9C320-9DD8-4D64-B66F-AD9E7FA39C6F}" destId="{45A468F4-F181-4719-A21C-CF71D76FA72E}" srcOrd="0" destOrd="0" presId="urn:microsoft.com/office/officeart/2005/8/layout/chevron2"/>
    <dgm:cxn modelId="{3662E401-2973-481E-B4C5-F278F114750E}" type="presOf" srcId="{A3BA1605-D5AF-45A6-AE88-64F212DEB6F5}" destId="{DA56A5E0-0909-46A9-9324-518A1ADD481A}" srcOrd="0" destOrd="0" presId="urn:microsoft.com/office/officeart/2005/8/layout/chevron2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DF0CEFAD-77DA-48F2-96D4-886060C309BA}" type="presOf" srcId="{002C280A-3EA4-4901-BF33-445BB3AFAAFD}" destId="{DA50AC5F-4A77-4FCD-A97B-5B7005CFACB1}" srcOrd="0" destOrd="0" presId="urn:microsoft.com/office/officeart/2005/8/layout/chevron2"/>
    <dgm:cxn modelId="{4DF15C4C-572B-440D-A50F-890DFC8CF80D}" type="presOf" srcId="{ED327FB5-7F56-42D7-81E9-0DBE693C9691}" destId="{833063F0-9406-4818-A8F9-9F8DA1D6CBB0}" srcOrd="0" destOrd="0" presId="urn:microsoft.com/office/officeart/2005/8/layout/chevron2"/>
    <dgm:cxn modelId="{BE00A49E-DC92-4B74-A90C-EDEA7AD90C0A}" srcId="{ECFF52AC-8289-4104-839A-827EAFF5B649}" destId="{002C280A-3EA4-4901-BF33-445BB3AFAAFD}" srcOrd="0" destOrd="0" parTransId="{5BD72F2E-6D8F-4D06-8B3E-369DF404A3E0}" sibTransId="{333A6F51-3849-41EF-89AD-6B721834D6D1}"/>
    <dgm:cxn modelId="{6B2C235C-7277-4C77-93FC-E5F24471A855}" type="presOf" srcId="{ECFF52AC-8289-4104-839A-827EAFF5B649}" destId="{4C70008D-82D5-479E-80C3-7522628B6CCF}" srcOrd="0" destOrd="0" presId="urn:microsoft.com/office/officeart/2005/8/layout/chevron2"/>
    <dgm:cxn modelId="{ECAF35A4-24AC-4A63-AE4F-4E1AE3BE6BA2}" type="presOf" srcId="{0AB9C53F-0CFD-452F-BD13-4AD65F4A7427}" destId="{3688075F-3DDA-4E60-8A71-884BA95AC7D8}" srcOrd="0" destOrd="0" presId="urn:microsoft.com/office/officeart/2005/8/layout/chevron2"/>
    <dgm:cxn modelId="{B41F5699-09DD-4109-BD1E-5223136796BE}" type="presOf" srcId="{1AAAA231-2DDD-47D4-B671-2200C72BD7A9}" destId="{23BB2342-AE8F-481F-AF33-3D5EDB32524C}" srcOrd="0" destOrd="0" presId="urn:microsoft.com/office/officeart/2005/8/layout/chevron2"/>
    <dgm:cxn modelId="{17BE9088-FF49-4557-8B62-16E8525F8929}" type="presParOf" srcId="{23BB2342-AE8F-481F-AF33-3D5EDB32524C}" destId="{E63D7A5F-23C9-4345-AA4A-9D5F285588B1}" srcOrd="0" destOrd="0" presId="urn:microsoft.com/office/officeart/2005/8/layout/chevron2"/>
    <dgm:cxn modelId="{AA0C7213-181C-4B00-B289-902FB3240365}" type="presParOf" srcId="{E63D7A5F-23C9-4345-AA4A-9D5F285588B1}" destId="{45A468F4-F181-4719-A21C-CF71D76FA72E}" srcOrd="0" destOrd="0" presId="urn:microsoft.com/office/officeart/2005/8/layout/chevron2"/>
    <dgm:cxn modelId="{B3B15932-E128-4F6E-8D6A-1962995C3B24}" type="presParOf" srcId="{E63D7A5F-23C9-4345-AA4A-9D5F285588B1}" destId="{3688075F-3DDA-4E60-8A71-884BA95AC7D8}" srcOrd="1" destOrd="0" presId="urn:microsoft.com/office/officeart/2005/8/layout/chevron2"/>
    <dgm:cxn modelId="{5396A9AC-8303-44F1-AE4E-3D871421E144}" type="presParOf" srcId="{23BB2342-AE8F-481F-AF33-3D5EDB32524C}" destId="{059FDDDE-5831-4C8C-948A-A0F41C607BAD}" srcOrd="1" destOrd="0" presId="urn:microsoft.com/office/officeart/2005/8/layout/chevron2"/>
    <dgm:cxn modelId="{C11E0033-F186-4686-9A6F-E93CE26D0A09}" type="presParOf" srcId="{23BB2342-AE8F-481F-AF33-3D5EDB32524C}" destId="{26D6FB49-A02A-49FC-B242-4D35102372D1}" srcOrd="2" destOrd="0" presId="urn:microsoft.com/office/officeart/2005/8/layout/chevron2"/>
    <dgm:cxn modelId="{46187529-83A3-4D4A-813E-D223EFFCB3C4}" type="presParOf" srcId="{26D6FB49-A02A-49FC-B242-4D35102372D1}" destId="{4C70008D-82D5-479E-80C3-7522628B6CCF}" srcOrd="0" destOrd="0" presId="urn:microsoft.com/office/officeart/2005/8/layout/chevron2"/>
    <dgm:cxn modelId="{1A8811EA-3F5F-425A-9170-59C8E26F4278}" type="presParOf" srcId="{26D6FB49-A02A-49FC-B242-4D35102372D1}" destId="{DA50AC5F-4A77-4FCD-A97B-5B7005CFACB1}" srcOrd="1" destOrd="0" presId="urn:microsoft.com/office/officeart/2005/8/layout/chevron2"/>
    <dgm:cxn modelId="{2E3F3745-7D53-4C9B-B14B-56C3BD187B04}" type="presParOf" srcId="{23BB2342-AE8F-481F-AF33-3D5EDB32524C}" destId="{90617C2F-DC49-4F52-B30C-B725CC9DB6B3}" srcOrd="3" destOrd="0" presId="urn:microsoft.com/office/officeart/2005/8/layout/chevron2"/>
    <dgm:cxn modelId="{E89120E4-9823-48A0-9231-E4B0EDF7C1E0}" type="presParOf" srcId="{23BB2342-AE8F-481F-AF33-3D5EDB32524C}" destId="{F32B1CBF-48BD-4145-9B58-E9480909098D}" srcOrd="4" destOrd="0" presId="urn:microsoft.com/office/officeart/2005/8/layout/chevron2"/>
    <dgm:cxn modelId="{E8602CBF-BB4B-4F24-861E-A10C99A4D734}" type="presParOf" srcId="{F32B1CBF-48BD-4145-9B58-E9480909098D}" destId="{DA56A5E0-0909-46A9-9324-518A1ADD481A}" srcOrd="0" destOrd="0" presId="urn:microsoft.com/office/officeart/2005/8/layout/chevron2"/>
    <dgm:cxn modelId="{1BEB5E47-3370-4055-9A4F-EBB821B82916}" type="presParOf" srcId="{F32B1CBF-48BD-4145-9B58-E9480909098D}" destId="{833063F0-9406-4818-A8F9-9F8DA1D6C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000" b="1" dirty="0" smtClean="0"/>
            <a:t>1983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Worldwide Photovoltaic production exceeds 21.3 megawatts and sales exceed $250 million.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/>
      <dgm:t>
        <a:bodyPr/>
        <a:lstStyle/>
        <a:p>
          <a:endParaRPr lang="en-GB" sz="1200" dirty="0" smtClean="0"/>
        </a:p>
        <a:p>
          <a:r>
            <a:rPr lang="en-GB" sz="2000" b="1" dirty="0" smtClean="0"/>
            <a:t>1991</a:t>
          </a:r>
          <a:endParaRPr lang="en-GB" sz="2000" b="1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A8C1BB7-16BA-4EBC-B4CD-2A5225284F8E}">
      <dgm:prSet phldrT="[Text]"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Efficient </a:t>
          </a:r>
          <a:r>
            <a:rPr lang="en-GB" sz="3200" b="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Photoelectrochemical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cells are developed as well as the Dye-Sensitized solar 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cell (</a:t>
          </a:r>
          <a:r>
            <a:rPr lang="en-GB" sz="3200" b="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Grätzel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cell).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BB2B7266-1F93-4BB8-8DCF-12C63F494876}" type="sibTrans" cxnId="{B80C6CC4-990F-4E64-B458-07EDF99CF8DD}">
      <dgm:prSet/>
      <dgm:spPr/>
      <dgm:t>
        <a:bodyPr/>
        <a:lstStyle/>
        <a:p>
          <a:endParaRPr lang="en-GB"/>
        </a:p>
      </dgm:t>
    </dgm:pt>
    <dgm:pt modelId="{C70C20BA-B996-4C2B-B5F8-F3945D07B961}" type="parTrans" cxnId="{B80C6CC4-990F-4E64-B458-07EDF99CF8DD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world invests money into research of solar energy and other renewable energies. The total worldwide installed photovoltaic power reaches 1000 megawatts.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/>
      <dgm:t>
        <a:bodyPr/>
        <a:lstStyle/>
        <a:p>
          <a:r>
            <a:rPr lang="en-GB" sz="2000" b="1" dirty="0" smtClean="0"/>
            <a:t>1980-1999</a:t>
          </a:r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  <dgm:t>
        <a:bodyPr/>
        <a:lstStyle/>
        <a:p>
          <a:endParaRPr lang="en-GB"/>
        </a:p>
      </dgm:t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 custLinFactNeighborX="-191" custLinFactNeighborY="4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  <dgm:t>
        <a:bodyPr/>
        <a:lstStyle/>
        <a:p>
          <a:endParaRPr lang="en-GB"/>
        </a:p>
      </dgm:t>
    </dgm:pt>
    <dgm:pt modelId="{26D6FB49-A02A-49FC-B242-4D35102372D1}" type="pres">
      <dgm:prSet presAssocID="{ECFF52AC-8289-4104-839A-827EAFF5B649}" presName="composite" presStyleCnt="0"/>
      <dgm:spPr/>
      <dgm:t>
        <a:bodyPr/>
        <a:lstStyle/>
        <a:p>
          <a:endParaRPr lang="en-GB"/>
        </a:p>
      </dgm:t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 custLinFactNeighborX="-191" custLinFactNeighborY="-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  <dgm:t>
        <a:bodyPr/>
        <a:lstStyle/>
        <a:p>
          <a:endParaRPr lang="en-GB"/>
        </a:p>
      </dgm:t>
    </dgm:pt>
    <dgm:pt modelId="{F32B1CBF-48BD-4145-9B58-E9480909098D}" type="pres">
      <dgm:prSet presAssocID="{A3BA1605-D5AF-45A6-AE88-64F212DEB6F5}" presName="composite" presStyleCnt="0"/>
      <dgm:spPr/>
      <dgm:t>
        <a:bodyPr/>
        <a:lstStyle/>
        <a:p>
          <a:endParaRPr lang="en-GB"/>
        </a:p>
      </dgm:t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191" custLinFactNeighborY="-1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23F51C-EB8B-44FB-87B7-6F6E8D38F517}" type="presOf" srcId="{ED327FB5-7F56-42D7-81E9-0DBE693C9691}" destId="{833063F0-9406-4818-A8F9-9F8DA1D6CBB0}" srcOrd="0" destOrd="0" presId="urn:microsoft.com/office/officeart/2005/8/layout/chevron2"/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E654588C-D29D-418C-834D-4907F96C6A5C}" type="presOf" srcId="{EEC9C320-9DD8-4D64-B66F-AD9E7FA39C6F}" destId="{45A468F4-F181-4719-A21C-CF71D76FA72E}" srcOrd="0" destOrd="0" presId="urn:microsoft.com/office/officeart/2005/8/layout/chevron2"/>
    <dgm:cxn modelId="{8B055F2C-87B6-4D95-8B4A-77D29C66F3D9}" type="presOf" srcId="{1AAAA231-2DDD-47D4-B671-2200C72BD7A9}" destId="{23BB2342-AE8F-481F-AF33-3D5EDB32524C}" srcOrd="0" destOrd="0" presId="urn:microsoft.com/office/officeart/2005/8/layout/chevron2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8A4E23BE-79C7-4B0B-A180-C33896C1B634}" type="presOf" srcId="{0AB9C53F-0CFD-452F-BD13-4AD65F4A7427}" destId="{3688075F-3DDA-4E60-8A71-884BA95AC7D8}" srcOrd="0" destOrd="0" presId="urn:microsoft.com/office/officeart/2005/8/layout/chevron2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B80C6CC4-990F-4E64-B458-07EDF99CF8DD}" srcId="{ECFF52AC-8289-4104-839A-827EAFF5B649}" destId="{0A8C1BB7-16BA-4EBC-B4CD-2A5225284F8E}" srcOrd="0" destOrd="0" parTransId="{C70C20BA-B996-4C2B-B5F8-F3945D07B961}" sibTransId="{BB2B7266-1F93-4BB8-8DCF-12C63F494876}"/>
    <dgm:cxn modelId="{8B663D1C-96B8-4EB7-AED3-DF4D066F0F27}" type="presOf" srcId="{0A8C1BB7-16BA-4EBC-B4CD-2A5225284F8E}" destId="{DA50AC5F-4A77-4FCD-A97B-5B7005CFACB1}" srcOrd="0" destOrd="0" presId="urn:microsoft.com/office/officeart/2005/8/layout/chevron2"/>
    <dgm:cxn modelId="{06B8CFDD-6AAE-40B1-912E-3A54F6493BD6}" type="presOf" srcId="{A3BA1605-D5AF-45A6-AE88-64F212DEB6F5}" destId="{DA56A5E0-0909-46A9-9324-518A1ADD481A}" srcOrd="0" destOrd="0" presId="urn:microsoft.com/office/officeart/2005/8/layout/chevron2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302D6022-A260-4EF7-8A9F-5423DAA5909E}" type="presOf" srcId="{ECFF52AC-8289-4104-839A-827EAFF5B649}" destId="{4C70008D-82D5-479E-80C3-7522628B6CCF}" srcOrd="0" destOrd="0" presId="urn:microsoft.com/office/officeart/2005/8/layout/chevron2"/>
    <dgm:cxn modelId="{0A76F49C-478A-43FC-A197-0E1B1158BB4F}" type="presParOf" srcId="{23BB2342-AE8F-481F-AF33-3D5EDB32524C}" destId="{E63D7A5F-23C9-4345-AA4A-9D5F285588B1}" srcOrd="0" destOrd="0" presId="urn:microsoft.com/office/officeart/2005/8/layout/chevron2"/>
    <dgm:cxn modelId="{BA76BBBB-470D-40DE-ACF1-C8F1B78E2FE5}" type="presParOf" srcId="{E63D7A5F-23C9-4345-AA4A-9D5F285588B1}" destId="{45A468F4-F181-4719-A21C-CF71D76FA72E}" srcOrd="0" destOrd="0" presId="urn:microsoft.com/office/officeart/2005/8/layout/chevron2"/>
    <dgm:cxn modelId="{B7C163B0-CD83-44E5-9F41-5C3943650C38}" type="presParOf" srcId="{E63D7A5F-23C9-4345-AA4A-9D5F285588B1}" destId="{3688075F-3DDA-4E60-8A71-884BA95AC7D8}" srcOrd="1" destOrd="0" presId="urn:microsoft.com/office/officeart/2005/8/layout/chevron2"/>
    <dgm:cxn modelId="{DADE9FB4-F8E1-4AAF-8C9B-CF491674F49B}" type="presParOf" srcId="{23BB2342-AE8F-481F-AF33-3D5EDB32524C}" destId="{059FDDDE-5831-4C8C-948A-A0F41C607BAD}" srcOrd="1" destOrd="0" presId="urn:microsoft.com/office/officeart/2005/8/layout/chevron2"/>
    <dgm:cxn modelId="{8CE9EA79-FC02-4675-8FB4-207D8AAA7A01}" type="presParOf" srcId="{23BB2342-AE8F-481F-AF33-3D5EDB32524C}" destId="{26D6FB49-A02A-49FC-B242-4D35102372D1}" srcOrd="2" destOrd="0" presId="urn:microsoft.com/office/officeart/2005/8/layout/chevron2"/>
    <dgm:cxn modelId="{DFDAAEE8-C199-4205-BBC5-79B3FD06EBAD}" type="presParOf" srcId="{26D6FB49-A02A-49FC-B242-4D35102372D1}" destId="{4C70008D-82D5-479E-80C3-7522628B6CCF}" srcOrd="0" destOrd="0" presId="urn:microsoft.com/office/officeart/2005/8/layout/chevron2"/>
    <dgm:cxn modelId="{7B8C44A8-C016-4D0E-A671-AD1D28222628}" type="presParOf" srcId="{26D6FB49-A02A-49FC-B242-4D35102372D1}" destId="{DA50AC5F-4A77-4FCD-A97B-5B7005CFACB1}" srcOrd="1" destOrd="0" presId="urn:microsoft.com/office/officeart/2005/8/layout/chevron2"/>
    <dgm:cxn modelId="{86376AB6-2366-413A-AC0B-1C705781B4C7}" type="presParOf" srcId="{23BB2342-AE8F-481F-AF33-3D5EDB32524C}" destId="{90617C2F-DC49-4F52-B30C-B725CC9DB6B3}" srcOrd="3" destOrd="0" presId="urn:microsoft.com/office/officeart/2005/8/layout/chevron2"/>
    <dgm:cxn modelId="{892ABF9F-5704-4FC8-9DAE-9E715E1CF002}" type="presParOf" srcId="{23BB2342-AE8F-481F-AF33-3D5EDB32524C}" destId="{F32B1CBF-48BD-4145-9B58-E9480909098D}" srcOrd="4" destOrd="0" presId="urn:microsoft.com/office/officeart/2005/8/layout/chevron2"/>
    <dgm:cxn modelId="{44F120FD-F0DB-4D43-8D1E-80FF56383B0C}" type="presParOf" srcId="{F32B1CBF-48BD-4145-9B58-E9480909098D}" destId="{DA56A5E0-0909-46A9-9324-518A1ADD481A}" srcOrd="0" destOrd="0" presId="urn:microsoft.com/office/officeart/2005/8/layout/chevron2"/>
    <dgm:cxn modelId="{96C50A21-5874-4E4D-B44B-2EADB2A2C1D8}" type="presParOf" srcId="{F32B1CBF-48BD-4145-9B58-E9480909098D}" destId="{833063F0-9406-4818-A8F9-9F8DA1D6CBB0}" srcOrd="1" destOrd="0" presId="urn:microsoft.com/office/officeart/2005/8/layout/chevron2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AAA231-2DDD-47D4-B671-2200C72BD7A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C9C320-9DD8-4D64-B66F-AD9E7FA39C6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000" b="1" dirty="0" smtClean="0"/>
            <a:t>2006-Future</a:t>
          </a:r>
        </a:p>
      </dgm:t>
    </dgm:pt>
    <dgm:pt modelId="{67E15ECF-23FA-4B2B-AB4F-90B0B83B8B89}" type="parTrans" cxnId="{A7A17423-6085-43F3-B054-337525E79FF3}">
      <dgm:prSet/>
      <dgm:spPr/>
      <dgm:t>
        <a:bodyPr/>
        <a:lstStyle/>
        <a:p>
          <a:endParaRPr lang="en-GB"/>
        </a:p>
      </dgm:t>
    </dgm:pt>
    <dgm:pt modelId="{D7139708-B83F-4A57-8612-998490216FE6}" type="sibTrans" cxnId="{A7A17423-6085-43F3-B054-337525E79FF3}">
      <dgm:prSet/>
      <dgm:spPr/>
      <dgm:t>
        <a:bodyPr/>
        <a:lstStyle/>
        <a:p>
          <a:endParaRPr lang="en-GB"/>
        </a:p>
      </dgm:t>
    </dgm:pt>
    <dgm:pt modelId="{0AB9C53F-0CFD-452F-BD13-4AD65F4A7427}">
      <dgm:prSet phldrT="[Text]" custT="1"/>
      <dgm:spPr>
        <a:solidFill>
          <a:schemeClr val="accent5">
            <a:lumMod val="5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New Solar Cells continue to break the 40% efficiency mark and will continue to 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do so in 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future.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60735184-7FB8-496C-A82B-9E56D442DC51}" type="parTrans" cxnId="{A2852FB8-514F-47B3-ABE1-F2A0D7709AD6}">
      <dgm:prSet/>
      <dgm:spPr/>
      <dgm:t>
        <a:bodyPr/>
        <a:lstStyle/>
        <a:p>
          <a:endParaRPr lang="en-GB"/>
        </a:p>
      </dgm:t>
    </dgm:pt>
    <dgm:pt modelId="{04718E53-C71B-4752-9B83-9F90200D6BA8}" type="sibTrans" cxnId="{A2852FB8-514F-47B3-ABE1-F2A0D7709AD6}">
      <dgm:prSet/>
      <dgm:spPr/>
      <dgm:t>
        <a:bodyPr/>
        <a:lstStyle/>
        <a:p>
          <a:endParaRPr lang="en-GB"/>
        </a:p>
      </dgm:t>
    </dgm:pt>
    <dgm:pt modelId="{ECFF52AC-8289-4104-839A-827EAFF5B649}">
      <dgm:prSet phldrT="[Text]" custT="1"/>
      <dgm:spPr/>
      <dgm:t>
        <a:bodyPr/>
        <a:lstStyle/>
        <a:p>
          <a:endParaRPr lang="en-GB" sz="1200" dirty="0" smtClean="0"/>
        </a:p>
        <a:p>
          <a:r>
            <a:rPr lang="en-GB" sz="2000" b="1" dirty="0" smtClean="0"/>
            <a:t>2011</a:t>
          </a:r>
          <a:endParaRPr lang="en-GB" sz="2000" b="1" dirty="0"/>
        </a:p>
      </dgm:t>
    </dgm:pt>
    <dgm:pt modelId="{993441E4-D52A-4EE8-BCA2-48221550D07F}" type="parTrans" cxnId="{D4CB083E-BFD0-4972-A5FA-6B93A4D8A82F}">
      <dgm:prSet/>
      <dgm:spPr/>
      <dgm:t>
        <a:bodyPr/>
        <a:lstStyle/>
        <a:p>
          <a:endParaRPr lang="en-GB"/>
        </a:p>
      </dgm:t>
    </dgm:pt>
    <dgm:pt modelId="{AC73C908-DF35-4DE8-AAA3-E02FF293668D}" type="sibTrans" cxnId="{D4CB083E-BFD0-4972-A5FA-6B93A4D8A82F}">
      <dgm:prSet/>
      <dgm:spPr/>
      <dgm:t>
        <a:bodyPr/>
        <a:lstStyle/>
        <a:p>
          <a:endParaRPr lang="en-GB"/>
        </a:p>
      </dgm:t>
    </dgm:pt>
    <dgm:pt modelId="{0A8C1BB7-16BA-4EBC-B4CD-2A5225284F8E}">
      <dgm:prSet phldrT="[Text]"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Fast growing factories in China flood the market with silicon photovoltaic modules pushing the cost down to $1.25 per watt. Installations double worldwide.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BB2B7266-1F93-4BB8-8DCF-12C63F494876}" type="sibTrans" cxnId="{B80C6CC4-990F-4E64-B458-07EDF99CF8DD}">
      <dgm:prSet/>
      <dgm:spPr/>
      <dgm:t>
        <a:bodyPr/>
        <a:lstStyle/>
        <a:p>
          <a:endParaRPr lang="en-GB"/>
        </a:p>
      </dgm:t>
    </dgm:pt>
    <dgm:pt modelId="{C70C20BA-B996-4C2B-B5F8-F3945D07B961}" type="parTrans" cxnId="{B80C6CC4-990F-4E64-B458-07EDF99CF8DD}">
      <dgm:prSet/>
      <dgm:spPr/>
      <dgm:t>
        <a:bodyPr/>
        <a:lstStyle/>
        <a:p>
          <a:endParaRPr lang="en-GB"/>
        </a:p>
      </dgm:t>
    </dgm:pt>
    <dgm:pt modelId="{ED327FB5-7F56-42D7-81E9-0DBE693C9691}">
      <dgm:prSet phldrT="[Text]"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3D 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PV-cell-30</a:t>
          </a:r>
          <a:r>
            <a:rPr lang="en-GB" sz="3200" b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efficiency. The price of Chinese solar panels (crystalline module) fell to $0.60/Watt.</a:t>
          </a:r>
          <a:endParaRPr lang="en-GB" sz="3200" b="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gm:t>
    </dgm:pt>
    <dgm:pt modelId="{A7DB6BF0-A793-4EC7-AB79-7453BDF91835}" type="sibTrans" cxnId="{7A71CF55-56E9-4571-BFBB-193C8E1C680A}">
      <dgm:prSet/>
      <dgm:spPr/>
      <dgm:t>
        <a:bodyPr/>
        <a:lstStyle/>
        <a:p>
          <a:endParaRPr lang="en-GB"/>
        </a:p>
      </dgm:t>
    </dgm:pt>
    <dgm:pt modelId="{4C377E79-E371-481C-91B5-420E3EA7E4EC}" type="parTrans" cxnId="{7A71CF55-56E9-4571-BFBB-193C8E1C680A}">
      <dgm:prSet/>
      <dgm:spPr/>
      <dgm:t>
        <a:bodyPr/>
        <a:lstStyle/>
        <a:p>
          <a:endParaRPr lang="en-GB"/>
        </a:p>
      </dgm:t>
    </dgm:pt>
    <dgm:pt modelId="{A3BA1605-D5AF-45A6-AE88-64F212DEB6F5}">
      <dgm:prSet phldrT="[Text]" custT="1"/>
      <dgm:spPr/>
      <dgm:t>
        <a:bodyPr/>
        <a:lstStyle/>
        <a:p>
          <a:r>
            <a:rPr lang="en-GB" sz="2000" b="1" dirty="0" smtClean="0"/>
            <a:t>2012</a:t>
          </a:r>
        </a:p>
      </dgm:t>
    </dgm:pt>
    <dgm:pt modelId="{CDF5CB4F-24CD-4234-9052-A879501A95B3}" type="sibTrans" cxnId="{460F0B18-EC49-4278-87A0-5EC57184B1E9}">
      <dgm:prSet/>
      <dgm:spPr/>
      <dgm:t>
        <a:bodyPr/>
        <a:lstStyle/>
        <a:p>
          <a:endParaRPr lang="en-GB"/>
        </a:p>
      </dgm:t>
    </dgm:pt>
    <dgm:pt modelId="{C9F9E529-D837-435C-AB94-26CF7E1F72C7}" type="parTrans" cxnId="{460F0B18-EC49-4278-87A0-5EC57184B1E9}">
      <dgm:prSet/>
      <dgm:spPr/>
      <dgm:t>
        <a:bodyPr/>
        <a:lstStyle/>
        <a:p>
          <a:endParaRPr lang="en-GB"/>
        </a:p>
      </dgm:t>
    </dgm:pt>
    <dgm:pt modelId="{23BB2342-AE8F-481F-AF33-3D5EDB32524C}" type="pres">
      <dgm:prSet presAssocID="{1AAAA231-2DDD-47D4-B671-2200C72BD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3D7A5F-23C9-4345-AA4A-9D5F285588B1}" type="pres">
      <dgm:prSet presAssocID="{EEC9C320-9DD8-4D64-B66F-AD9E7FA39C6F}" presName="composite" presStyleCnt="0"/>
      <dgm:spPr/>
      <dgm:t>
        <a:bodyPr/>
        <a:lstStyle/>
        <a:p>
          <a:endParaRPr lang="en-GB"/>
        </a:p>
      </dgm:t>
    </dgm:pt>
    <dgm:pt modelId="{45A468F4-F181-4719-A21C-CF71D76FA72E}" type="pres">
      <dgm:prSet presAssocID="{EEC9C320-9DD8-4D64-B66F-AD9E7FA39C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88075F-3DDA-4E60-8A71-884BA95AC7D8}" type="pres">
      <dgm:prSet presAssocID="{EEC9C320-9DD8-4D64-B66F-AD9E7FA39C6F}" presName="descendantText" presStyleLbl="alignAcc1" presStyleIdx="0" presStyleCnt="3" custLinFactNeighborX="-191" custLinFactNeighborY="4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FDDDE-5831-4C8C-948A-A0F41C607BAD}" type="pres">
      <dgm:prSet presAssocID="{D7139708-B83F-4A57-8612-998490216FE6}" presName="sp" presStyleCnt="0"/>
      <dgm:spPr/>
      <dgm:t>
        <a:bodyPr/>
        <a:lstStyle/>
        <a:p>
          <a:endParaRPr lang="en-GB"/>
        </a:p>
      </dgm:t>
    </dgm:pt>
    <dgm:pt modelId="{26D6FB49-A02A-49FC-B242-4D35102372D1}" type="pres">
      <dgm:prSet presAssocID="{ECFF52AC-8289-4104-839A-827EAFF5B649}" presName="composite" presStyleCnt="0"/>
      <dgm:spPr/>
      <dgm:t>
        <a:bodyPr/>
        <a:lstStyle/>
        <a:p>
          <a:endParaRPr lang="en-GB"/>
        </a:p>
      </dgm:t>
    </dgm:pt>
    <dgm:pt modelId="{4C70008D-82D5-479E-80C3-7522628B6CCF}" type="pres">
      <dgm:prSet presAssocID="{ECFF52AC-8289-4104-839A-827EAFF5B6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0AC5F-4A77-4FCD-A97B-5B7005CFACB1}" type="pres">
      <dgm:prSet presAssocID="{ECFF52AC-8289-4104-839A-827EAFF5B649}" presName="descendantText" presStyleLbl="alignAcc1" presStyleIdx="1" presStyleCnt="3" custLinFactNeighborX="-191" custLinFactNeighborY="-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17C2F-DC49-4F52-B30C-B725CC9DB6B3}" type="pres">
      <dgm:prSet presAssocID="{AC73C908-DF35-4DE8-AAA3-E02FF293668D}" presName="sp" presStyleCnt="0"/>
      <dgm:spPr/>
      <dgm:t>
        <a:bodyPr/>
        <a:lstStyle/>
        <a:p>
          <a:endParaRPr lang="en-GB"/>
        </a:p>
      </dgm:t>
    </dgm:pt>
    <dgm:pt modelId="{F32B1CBF-48BD-4145-9B58-E9480909098D}" type="pres">
      <dgm:prSet presAssocID="{A3BA1605-D5AF-45A6-AE88-64F212DEB6F5}" presName="composite" presStyleCnt="0"/>
      <dgm:spPr/>
      <dgm:t>
        <a:bodyPr/>
        <a:lstStyle/>
        <a:p>
          <a:endParaRPr lang="en-GB"/>
        </a:p>
      </dgm:t>
    </dgm:pt>
    <dgm:pt modelId="{DA56A5E0-0909-46A9-9324-518A1ADD481A}" type="pres">
      <dgm:prSet presAssocID="{A3BA1605-D5AF-45A6-AE88-64F212DEB6F5}" presName="parentText" presStyleLbl="alignNode1" presStyleIdx="2" presStyleCnt="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063F0-9406-4818-A8F9-9F8DA1D6CBB0}" type="pres">
      <dgm:prSet presAssocID="{A3BA1605-D5AF-45A6-AE88-64F212DEB6F5}" presName="descendantText" presStyleLbl="alignAcc1" presStyleIdx="2" presStyleCnt="3" custLinFactNeighborX="-191" custLinFactNeighborY="-11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1BC6E1-A7A2-45D4-BB65-7B3F3D78E53C}" type="presOf" srcId="{A3BA1605-D5AF-45A6-AE88-64F212DEB6F5}" destId="{DA56A5E0-0909-46A9-9324-518A1ADD481A}" srcOrd="0" destOrd="0" presId="urn:microsoft.com/office/officeart/2005/8/layout/chevron2"/>
    <dgm:cxn modelId="{DC43814F-6514-4145-B6A3-53028384F05F}" type="presOf" srcId="{ED327FB5-7F56-42D7-81E9-0DBE693C9691}" destId="{833063F0-9406-4818-A8F9-9F8DA1D6CBB0}" srcOrd="0" destOrd="0" presId="urn:microsoft.com/office/officeart/2005/8/layout/chevron2"/>
    <dgm:cxn modelId="{7A71CF55-56E9-4571-BFBB-193C8E1C680A}" srcId="{A3BA1605-D5AF-45A6-AE88-64F212DEB6F5}" destId="{ED327FB5-7F56-42D7-81E9-0DBE693C9691}" srcOrd="0" destOrd="0" parTransId="{4C377E79-E371-481C-91B5-420E3EA7E4EC}" sibTransId="{A7DB6BF0-A793-4EC7-AB79-7453BDF91835}"/>
    <dgm:cxn modelId="{6EE5EE96-0E1D-4D8A-97AD-0CE650BF6C9C}" type="presOf" srcId="{ECFF52AC-8289-4104-839A-827EAFF5B649}" destId="{4C70008D-82D5-479E-80C3-7522628B6CCF}" srcOrd="0" destOrd="0" presId="urn:microsoft.com/office/officeart/2005/8/layout/chevron2"/>
    <dgm:cxn modelId="{A7A17423-6085-43F3-B054-337525E79FF3}" srcId="{1AAAA231-2DDD-47D4-B671-2200C72BD7A9}" destId="{EEC9C320-9DD8-4D64-B66F-AD9E7FA39C6F}" srcOrd="0" destOrd="0" parTransId="{67E15ECF-23FA-4B2B-AB4F-90B0B83B8B89}" sibTransId="{D7139708-B83F-4A57-8612-998490216FE6}"/>
    <dgm:cxn modelId="{A2852FB8-514F-47B3-ABE1-F2A0D7709AD6}" srcId="{EEC9C320-9DD8-4D64-B66F-AD9E7FA39C6F}" destId="{0AB9C53F-0CFD-452F-BD13-4AD65F4A7427}" srcOrd="0" destOrd="0" parTransId="{60735184-7FB8-496C-A82B-9E56D442DC51}" sibTransId="{04718E53-C71B-4752-9B83-9F90200D6BA8}"/>
    <dgm:cxn modelId="{460F0B18-EC49-4278-87A0-5EC57184B1E9}" srcId="{1AAAA231-2DDD-47D4-B671-2200C72BD7A9}" destId="{A3BA1605-D5AF-45A6-AE88-64F212DEB6F5}" srcOrd="2" destOrd="0" parTransId="{C9F9E529-D837-435C-AB94-26CF7E1F72C7}" sibTransId="{CDF5CB4F-24CD-4234-9052-A879501A95B3}"/>
    <dgm:cxn modelId="{B80C6CC4-990F-4E64-B458-07EDF99CF8DD}" srcId="{ECFF52AC-8289-4104-839A-827EAFF5B649}" destId="{0A8C1BB7-16BA-4EBC-B4CD-2A5225284F8E}" srcOrd="0" destOrd="0" parTransId="{C70C20BA-B996-4C2B-B5F8-F3945D07B961}" sibTransId="{BB2B7266-1F93-4BB8-8DCF-12C63F494876}"/>
    <dgm:cxn modelId="{777B005B-F6D2-4F7D-AF92-7F205883073D}" type="presOf" srcId="{0A8C1BB7-16BA-4EBC-B4CD-2A5225284F8E}" destId="{DA50AC5F-4A77-4FCD-A97B-5B7005CFACB1}" srcOrd="0" destOrd="0" presId="urn:microsoft.com/office/officeart/2005/8/layout/chevron2"/>
    <dgm:cxn modelId="{D4CB083E-BFD0-4972-A5FA-6B93A4D8A82F}" srcId="{1AAAA231-2DDD-47D4-B671-2200C72BD7A9}" destId="{ECFF52AC-8289-4104-839A-827EAFF5B649}" srcOrd="1" destOrd="0" parTransId="{993441E4-D52A-4EE8-BCA2-48221550D07F}" sibTransId="{AC73C908-DF35-4DE8-AAA3-E02FF293668D}"/>
    <dgm:cxn modelId="{94841049-E0CE-4404-B1D4-496F7C95E9F9}" type="presOf" srcId="{EEC9C320-9DD8-4D64-B66F-AD9E7FA39C6F}" destId="{45A468F4-F181-4719-A21C-CF71D76FA72E}" srcOrd="0" destOrd="0" presId="urn:microsoft.com/office/officeart/2005/8/layout/chevron2"/>
    <dgm:cxn modelId="{50D3527C-818D-4E91-8F02-798C10967401}" type="presOf" srcId="{0AB9C53F-0CFD-452F-BD13-4AD65F4A7427}" destId="{3688075F-3DDA-4E60-8A71-884BA95AC7D8}" srcOrd="0" destOrd="0" presId="urn:microsoft.com/office/officeart/2005/8/layout/chevron2"/>
    <dgm:cxn modelId="{4B30BAAF-8FF7-4717-8E13-E378E8FC484B}" type="presOf" srcId="{1AAAA231-2DDD-47D4-B671-2200C72BD7A9}" destId="{23BB2342-AE8F-481F-AF33-3D5EDB32524C}" srcOrd="0" destOrd="0" presId="urn:microsoft.com/office/officeart/2005/8/layout/chevron2"/>
    <dgm:cxn modelId="{E865C545-562D-4DE4-BB4F-D5419989EF37}" type="presParOf" srcId="{23BB2342-AE8F-481F-AF33-3D5EDB32524C}" destId="{E63D7A5F-23C9-4345-AA4A-9D5F285588B1}" srcOrd="0" destOrd="0" presId="urn:microsoft.com/office/officeart/2005/8/layout/chevron2"/>
    <dgm:cxn modelId="{5D9C7345-E5EC-4288-93BF-BBD1008C363E}" type="presParOf" srcId="{E63D7A5F-23C9-4345-AA4A-9D5F285588B1}" destId="{45A468F4-F181-4719-A21C-CF71D76FA72E}" srcOrd="0" destOrd="0" presId="urn:microsoft.com/office/officeart/2005/8/layout/chevron2"/>
    <dgm:cxn modelId="{F1AE8D8B-65CA-4555-8C57-1E5529D89215}" type="presParOf" srcId="{E63D7A5F-23C9-4345-AA4A-9D5F285588B1}" destId="{3688075F-3DDA-4E60-8A71-884BA95AC7D8}" srcOrd="1" destOrd="0" presId="urn:microsoft.com/office/officeart/2005/8/layout/chevron2"/>
    <dgm:cxn modelId="{A68E9F0E-C239-4737-A661-41164F9DB7F7}" type="presParOf" srcId="{23BB2342-AE8F-481F-AF33-3D5EDB32524C}" destId="{059FDDDE-5831-4C8C-948A-A0F41C607BAD}" srcOrd="1" destOrd="0" presId="urn:microsoft.com/office/officeart/2005/8/layout/chevron2"/>
    <dgm:cxn modelId="{B25B9593-B9CA-43DC-ACBB-2DAF5B24D343}" type="presParOf" srcId="{23BB2342-AE8F-481F-AF33-3D5EDB32524C}" destId="{26D6FB49-A02A-49FC-B242-4D35102372D1}" srcOrd="2" destOrd="0" presId="urn:microsoft.com/office/officeart/2005/8/layout/chevron2"/>
    <dgm:cxn modelId="{C289D47C-80E2-4E19-89F5-8880F384ED7C}" type="presParOf" srcId="{26D6FB49-A02A-49FC-B242-4D35102372D1}" destId="{4C70008D-82D5-479E-80C3-7522628B6CCF}" srcOrd="0" destOrd="0" presId="urn:microsoft.com/office/officeart/2005/8/layout/chevron2"/>
    <dgm:cxn modelId="{96F57AB2-FC7F-45C6-934D-03CACA360A40}" type="presParOf" srcId="{26D6FB49-A02A-49FC-B242-4D35102372D1}" destId="{DA50AC5F-4A77-4FCD-A97B-5B7005CFACB1}" srcOrd="1" destOrd="0" presId="urn:microsoft.com/office/officeart/2005/8/layout/chevron2"/>
    <dgm:cxn modelId="{106A0C7C-9387-4747-9F16-89580792D8F9}" type="presParOf" srcId="{23BB2342-AE8F-481F-AF33-3D5EDB32524C}" destId="{90617C2F-DC49-4F52-B30C-B725CC9DB6B3}" srcOrd="3" destOrd="0" presId="urn:microsoft.com/office/officeart/2005/8/layout/chevron2"/>
    <dgm:cxn modelId="{58D3F6AD-32A5-40BE-9BD4-FC49669C4A29}" type="presParOf" srcId="{23BB2342-AE8F-481F-AF33-3D5EDB32524C}" destId="{F32B1CBF-48BD-4145-9B58-E9480909098D}" srcOrd="4" destOrd="0" presId="urn:microsoft.com/office/officeart/2005/8/layout/chevron2"/>
    <dgm:cxn modelId="{C609C334-13BF-45E2-9B5B-57B32C75BA72}" type="presParOf" srcId="{F32B1CBF-48BD-4145-9B58-E9480909098D}" destId="{DA56A5E0-0909-46A9-9324-518A1ADD481A}" srcOrd="0" destOrd="0" presId="urn:microsoft.com/office/officeart/2005/8/layout/chevron2"/>
    <dgm:cxn modelId="{4EBF194F-A8E7-475A-A42A-499C43C89FFF}" type="presParOf" srcId="{F32B1CBF-48BD-4145-9B58-E9480909098D}" destId="{833063F0-9406-4818-A8F9-9F8DA1D6CBB0}" srcOrd="1" destOrd="0" presId="urn:microsoft.com/office/officeart/2005/8/layout/chevron2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3rd Century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 BC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413155" y="-2810112"/>
          <a:ext cx="148438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Solar Energy was used by Greeks and Romans to make fire, for religious purposes and to attack warships using their bronze shields</a:t>
          </a:r>
          <a:r>
            <a:rPr lang="en-GB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.</a:t>
          </a:r>
          <a:endParaRPr lang="en-GB" sz="29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77772"/>
        <a:ext cx="7042772" cy="1339465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1</a:t>
          </a:r>
          <a:r>
            <a:rPr lang="en-GB" sz="2000" b="0" kern="1200" baseline="30000" dirty="0" smtClean="0"/>
            <a:t>st</a:t>
          </a:r>
          <a:r>
            <a:rPr lang="en-GB" sz="2000" b="0" kern="1200" dirty="0" smtClean="0"/>
            <a:t> to 4</a:t>
          </a:r>
          <a:r>
            <a:rPr lang="en-GB" sz="2000" b="0" kern="1200" baseline="30000" dirty="0" smtClean="0"/>
            <a:t>th</a:t>
          </a:r>
          <a:r>
            <a:rPr lang="en-GB" sz="2000" b="0" kern="1200" dirty="0" smtClean="0"/>
            <a:t> Century A.D</a:t>
          </a:r>
          <a:endParaRPr lang="en-GB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749108" y="-356648"/>
          <a:ext cx="785304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Roman bathhouses had large south facing windows to let in the suns warmth.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4" y="2846651"/>
        <a:ext cx="7076899" cy="708634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35305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1200’s</a:t>
          </a:r>
          <a:endParaRPr lang="en-GB" sz="2000" kern="1200" dirty="0"/>
        </a:p>
      </dsp:txBody>
      <dsp:txXfrm rot="-5400000">
        <a:off x="1" y="4991801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634670" y="1739819"/>
          <a:ext cx="964657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Anasazi people of North America lived in south-facing cliff dwellings.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59382" y="4862199"/>
        <a:ext cx="7068143" cy="870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1839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413545" y="-2810502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Becquerel</a:t>
          </a:r>
          <a:r>
            <a:rPr lang="en-GB" sz="2900" b="0" kern="120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discovers photovoltaic effect which is the changing of solar energy to chemical energy.</a:t>
          </a:r>
          <a:endParaRPr lang="en-GB" sz="29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77734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1860’s</a:t>
          </a:r>
          <a:endParaRPr lang="en-GB" sz="2000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413545" y="-71669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Mouchet</a:t>
          </a:r>
          <a:r>
            <a:rPr lang="en-GB" sz="3200" kern="120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proposed the idea of solar powered steam engines. In the following 20 years he and his assistant constructed the first one of its kind.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217154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1887</a:t>
          </a:r>
          <a:endParaRPr lang="en-GB" sz="2000" kern="1200" dirty="0"/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9955" y="136065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James Moser reports dye sensitized </a:t>
          </a:r>
          <a:r>
            <a:rPr lang="en-GB" sz="320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photoelectrochemical</a:t>
          </a: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4248889"/>
        <a:ext cx="7042810" cy="1338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1880’s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413545" y="-2810502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American</a:t>
          </a:r>
          <a:r>
            <a:rPr lang="en-GB" sz="3200" b="0" kern="1200" baseline="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engineer John Ericsson develops solar-driven motors.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77734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1891</a:t>
          </a:r>
          <a:endParaRPr lang="en-GB" sz="2000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413545" y="-71669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Clarence Kemp invents first commercial solar heater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217154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1905</a:t>
          </a:r>
          <a:endParaRPr lang="en-GB" sz="2000" kern="1200" dirty="0"/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8390" y="135973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Albert Einstein publishes his paper on the photoelectric effect. He later wins a Nobel Prize for his theories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2578" y="4247969"/>
        <a:ext cx="7042810" cy="1338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1908-1916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399955" y="-2743799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William </a:t>
          </a:r>
          <a:r>
            <a:rPr lang="en-US" sz="2900" b="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Bailley</a:t>
          </a:r>
          <a:r>
            <a:rPr lang="en-US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invents a solar collector with copper coils and an insulated </a:t>
          </a:r>
          <a:r>
            <a:rPr lang="en-US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box, roughly</a:t>
          </a:r>
          <a:r>
            <a:rPr lang="en-US" sz="29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, it’s present design. </a:t>
          </a:r>
          <a:r>
            <a:rPr lang="en-US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Robert Millikan provided experimental proof of the photoelectric effect.</a:t>
          </a:r>
          <a:endParaRPr lang="en-GB" sz="29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144437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1950’s</a:t>
          </a:r>
          <a:endParaRPr lang="en-GB" sz="2000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399955" y="-72758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Bell labs produce solar cells for space activities. First modern silicon cell invented by Bell Labs which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had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6% efficiency. </a:t>
          </a:r>
          <a:endParaRPr lang="en-GB" sz="29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216065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1959-60</a:t>
          </a:r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9955" y="136065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Hoffman Electronics introduce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10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efficient solar cell and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14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efficient solar cell. They also introduce the use of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a grid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contact that reduces </a:t>
          </a:r>
          <a:r>
            <a:rPr lang="en-GB" sz="29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cell’s resistance.</a:t>
          </a:r>
          <a:endParaRPr lang="en-GB" sz="29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4248889"/>
        <a:ext cx="7042810" cy="1338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1961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413545" y="-2810502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‘Solar Energy in the Developing World’ conference is held by the United Nations.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77734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1963-1968</a:t>
          </a:r>
          <a:endParaRPr lang="en-GB" sz="2000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413545" y="-71669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Sharp Corporation produce a module of silicon cells (solar panel). Roger </a:t>
          </a:r>
          <a:r>
            <a:rPr lang="en-GB" sz="320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Riehl</a:t>
          </a: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introduces first solar powered wrist watch.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97733" y="217154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Late 1970’s</a:t>
          </a:r>
          <a:endParaRPr lang="en-GB" sz="2000" kern="1200" dirty="0"/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8390" y="135973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First solar powered calculators are invented. Solar Energy becomes increasingly popular.</a:t>
          </a:r>
          <a:endParaRPr lang="en-GB" sz="320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2578" y="4247969"/>
        <a:ext cx="7042810" cy="1338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1983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399955" y="-2743799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Worldwide Photovoltaic production exceeds 21.3 megawatts and sales exceed $250 million.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144437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1991</a:t>
          </a:r>
          <a:endParaRPr lang="en-GB" sz="2000" b="1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399955" y="-72758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Efficient </a:t>
          </a:r>
          <a:r>
            <a:rPr lang="en-GB" sz="3200" b="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Photoelectrochemical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cells are developed as well as the Dye-Sensitized solar 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cell (</a:t>
          </a:r>
          <a:r>
            <a:rPr lang="en-GB" sz="3200" b="0" kern="1200" dirty="0" err="1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Grätzel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 cell).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216065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1980-1999</a:t>
          </a:r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9955" y="136065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world invests money into research of solar energy and other renewable energies. The total worldwide installed photovoltaic power reaches 1000 megawatts.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4248889"/>
        <a:ext cx="7042810" cy="13387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68F4-F181-4719-A21C-CF71D76FA72E}">
      <dsp:nvSpPr>
        <dsp:cNvPr id="0" name=""/>
        <dsp:cNvSpPr/>
      </dsp:nvSpPr>
      <dsp:spPr>
        <a:xfrm rot="5400000">
          <a:off x="-342371" y="347681"/>
          <a:ext cx="2282475" cy="159773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2006-Future</a:t>
          </a:r>
        </a:p>
      </dsp:txBody>
      <dsp:txXfrm rot="-5400000">
        <a:off x="1" y="804177"/>
        <a:ext cx="1597733" cy="684742"/>
      </dsp:txXfrm>
    </dsp:sp>
    <dsp:sp modelId="{3688075F-3DDA-4E60-8A71-884BA95AC7D8}">
      <dsp:nvSpPr>
        <dsp:cNvPr id="0" name=""/>
        <dsp:cNvSpPr/>
      </dsp:nvSpPr>
      <dsp:spPr>
        <a:xfrm rot="5400000">
          <a:off x="4399955" y="-2743799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New Solar Cells continue to break the 40% efficiency mark and will continue to 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do so in 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the future.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144437"/>
        <a:ext cx="7042810" cy="1338761"/>
      </dsp:txXfrm>
    </dsp:sp>
    <dsp:sp modelId="{4C70008D-82D5-479E-80C3-7522628B6CCF}">
      <dsp:nvSpPr>
        <dsp:cNvPr id="0" name=""/>
        <dsp:cNvSpPr/>
      </dsp:nvSpPr>
      <dsp:spPr>
        <a:xfrm rot="5400000">
          <a:off x="-342371" y="2441493"/>
          <a:ext cx="2282475" cy="15977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2011</a:t>
          </a:r>
          <a:endParaRPr lang="en-GB" sz="2000" b="1" kern="1200" dirty="0"/>
        </a:p>
      </dsp:txBody>
      <dsp:txXfrm rot="-5400000">
        <a:off x="1" y="2897989"/>
        <a:ext cx="1597733" cy="684742"/>
      </dsp:txXfrm>
    </dsp:sp>
    <dsp:sp modelId="{DA50AC5F-4A77-4FCD-A97B-5B7005CFACB1}">
      <dsp:nvSpPr>
        <dsp:cNvPr id="0" name=""/>
        <dsp:cNvSpPr/>
      </dsp:nvSpPr>
      <dsp:spPr>
        <a:xfrm rot="5400000">
          <a:off x="4399955" y="-727580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Fast growing factories in China flood the market with silicon photovoltaic modules pushing the cost down to $1.25 per watt. Installations double worldwide.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2160656"/>
        <a:ext cx="7042810" cy="1338761"/>
      </dsp:txXfrm>
    </dsp:sp>
    <dsp:sp modelId="{DA56A5E0-0909-46A9-9324-518A1ADD481A}">
      <dsp:nvSpPr>
        <dsp:cNvPr id="0" name=""/>
        <dsp:cNvSpPr/>
      </dsp:nvSpPr>
      <dsp:spPr>
        <a:xfrm rot="5400000">
          <a:off x="-342371" y="4518826"/>
          <a:ext cx="2282475" cy="15977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2012</a:t>
          </a:r>
        </a:p>
      </dsp:txBody>
      <dsp:txXfrm rot="-5400000">
        <a:off x="1" y="4975322"/>
        <a:ext cx="1597733" cy="684742"/>
      </dsp:txXfrm>
    </dsp:sp>
    <dsp:sp modelId="{833063F0-9406-4818-A8F9-9F8DA1D6CBB0}">
      <dsp:nvSpPr>
        <dsp:cNvPr id="0" name=""/>
        <dsp:cNvSpPr/>
      </dsp:nvSpPr>
      <dsp:spPr>
        <a:xfrm rot="5400000">
          <a:off x="4399955" y="1360653"/>
          <a:ext cx="1483609" cy="7115234"/>
        </a:xfrm>
        <a:prstGeom prst="round2SameRect">
          <a:avLst/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3D 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PV-cell-30</a:t>
          </a:r>
          <a:r>
            <a:rPr lang="en-GB" sz="3200" b="0" kern="1200" dirty="0" smtClean="0">
              <a:solidFill>
                <a:schemeClr val="bg1"/>
              </a:solidFill>
              <a:latin typeface="BrowalliaUPC" pitchFamily="34" charset="-34"/>
              <a:cs typeface="BrowalliaUPC" pitchFamily="34" charset="-34"/>
            </a:rPr>
            <a:t>% efficiency. The price of Chinese solar panels (crystalline module) fell to $0.60/Watt.</a:t>
          </a:r>
          <a:endParaRPr lang="en-GB" sz="3200" b="0" kern="1200" dirty="0">
            <a:solidFill>
              <a:schemeClr val="bg1"/>
            </a:solidFill>
            <a:latin typeface="BrowalliaUPC" pitchFamily="34" charset="-34"/>
            <a:cs typeface="BrowalliaUPC" pitchFamily="34" charset="-34"/>
          </a:endParaRPr>
        </a:p>
      </dsp:txBody>
      <dsp:txXfrm rot="-5400000">
        <a:off x="1584143" y="4248889"/>
        <a:ext cx="7042810" cy="133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2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0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0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4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2583-6AA6-49E2-A498-8505C7F3DD40}" type="datetimeFigureOut">
              <a:rPr lang="en-GB" smtClean="0"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7540-E116-4F67-B641-012697E3B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istor.org/collection/hoffman/hoffmanKP706.jpg" TargetMode="External"/><Relationship Id="rId3" Type="http://schemas.openxmlformats.org/officeDocument/2006/relationships/hyperlink" Target="http://www.en.wikipedia.org/wiki/Timeline_of_solar_cells" TargetMode="External"/><Relationship Id="rId7" Type="http://schemas.openxmlformats.org/officeDocument/2006/relationships/hyperlink" Target="http://www.quotecollection.com/author-images/robert-millikan-3.JPG" TargetMode="External"/><Relationship Id="rId12" Type="http://schemas.openxmlformats.org/officeDocument/2006/relationships/hyperlink" Target="http://windsunenergysystems.com/wp-content/uploads/2011/05/Sun-Link-Rack-Mounted-Crystalline-Solar-Panels-on-Roof.jpg" TargetMode="External"/><Relationship Id="rId2" Type="http://schemas.openxmlformats.org/officeDocument/2006/relationships/hyperlink" Target="http://www1.eere.energy.gov/solar/pdfs/solar_timel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voltaic-solar-power.net/wp-content/uploads/2011/10/Photovoltaic-Solar-Power-1.gif" TargetMode="External"/><Relationship Id="rId11" Type="http://schemas.openxmlformats.org/officeDocument/2006/relationships/hyperlink" Target="http://www1.pictures.zimbio.com/gi/Conergy+Expands+Solar+Panels+Production+_d1cCWK6rArl.jpg" TargetMode="External"/><Relationship Id="rId5" Type="http://schemas.openxmlformats.org/officeDocument/2006/relationships/hyperlink" Target="http://atonenergy.com/wpimages/wp1188b228_06.png" TargetMode="External"/><Relationship Id="rId10" Type="http://schemas.openxmlformats.org/officeDocument/2006/relationships/hyperlink" Target="http://www.asknature.org/images/uploads/product/b57e64dd3a2a1a9d36a92a5a51ef7293/dsc_0097.jpg" TargetMode="External"/><Relationship Id="rId4" Type="http://schemas.openxmlformats.org/officeDocument/2006/relationships/hyperlink" Target="http://www.corbisimages.com/images/Corbis-BE052560.jpg?size=67&amp;uid=f4aee60a-17c5-4340-b6fe-d90fc0ca0959" TargetMode="External"/><Relationship Id="rId9" Type="http://schemas.openxmlformats.org/officeDocument/2006/relationships/hyperlink" Target="http://3.bp.blogspot.com/_FzrCmNCKIdg/SCV_PTmyGEI/AAAAAAAABDY/k3ZG5Wglmsw/s400/solarsynchrona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1.wmf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Solar Energy Timeline</a:t>
            </a:r>
            <a:endParaRPr lang="en-GB" sz="8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is energy emitted by the sun.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reached earth 4.5 billion years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 and hasn’t stopped since!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2.bp.blogspot.com/-EYE4W3Li37Q/TyceKfjyesI/AAAAAAAAAc4/ukHW4olEUpM/s1600/Solar+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4" y="3284984"/>
            <a:ext cx="9165064" cy="40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28">
        <p14:prism/>
      </p:transition>
    </mc:Choice>
    <mc:Fallback>
      <p:transition spd="slow" advTm="1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348025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This project was made by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Gallagher </a:t>
            </a:r>
            <a:r>
              <a:rPr lang="en-GB" dirty="0" smtClean="0"/>
              <a:t>during his </a:t>
            </a:r>
            <a:r>
              <a:rPr lang="en-GB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Experience </a:t>
            </a:r>
            <a:r>
              <a:rPr lang="en-GB" dirty="0" smtClean="0"/>
              <a:t>week at the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Cluster Programme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-8</a:t>
            </a:r>
            <a:r>
              <a:rPr lang="en-GB" baseline="30000" dirty="0" smtClean="0"/>
              <a:t>th</a:t>
            </a:r>
            <a:r>
              <a:rPr lang="en-GB" dirty="0" smtClean="0"/>
              <a:t> March 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2989"/>
            <a:ext cx="2816388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22339" r="5889" b="12622"/>
          <a:stretch/>
        </p:blipFill>
        <p:spPr>
          <a:xfrm>
            <a:off x="6372200" y="332656"/>
            <a:ext cx="2113808" cy="263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81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427">
        <p14:prism/>
      </p:transition>
    </mc:Choice>
    <mc:Fallback>
      <p:transition spd="slow" advTm="54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  <a:latin typeface="Agency FB" pitchFamily="34" charset="0"/>
              </a:rPr>
              <a:t>References</a:t>
            </a:r>
            <a:endParaRPr lang="en-GB" sz="96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 smtClean="0">
                <a:hlinkClick r:id="rId2"/>
              </a:rPr>
              <a:t>Content</a:t>
            </a:r>
          </a:p>
          <a:p>
            <a:pPr marL="514350" indent="-514350">
              <a:buAutoNum type="arabicPeriod"/>
            </a:pPr>
            <a:endParaRPr lang="en-GB" sz="1050" dirty="0">
              <a:solidFill>
                <a:schemeClr val="bg1"/>
              </a:solidFill>
              <a:hlinkClick r:id="rId2"/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GB" sz="105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GB" sz="1050" dirty="0" smtClean="0">
                <a:solidFill>
                  <a:schemeClr val="bg1"/>
                </a:solidFill>
                <a:hlinkClick r:id="rId2"/>
              </a:rPr>
              <a:t>www1.eere.energy.gov/solar/pdfs/solar_timeline.pdf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  <a:hlinkClick r:id="rId3"/>
              </a:rPr>
              <a:t>http://www.en.wikipedia.org/wiki/Timeline_of_solar_cells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Solar Energy History. Lesson 1: Solar Energy Introduction- </a:t>
            </a:r>
            <a:r>
              <a:rPr lang="en-GB" sz="1050" dirty="0" err="1" smtClean="0">
                <a:solidFill>
                  <a:schemeClr val="bg1"/>
                </a:solidFill>
              </a:rPr>
              <a:t>Azrise</a:t>
            </a:r>
            <a:r>
              <a:rPr lang="en-GB" sz="1050" dirty="0" smtClean="0">
                <a:solidFill>
                  <a:schemeClr val="bg1"/>
                </a:solidFill>
              </a:rPr>
              <a:t> (Photovoltaic Solar Energy High School Science Curriculum)</a:t>
            </a:r>
          </a:p>
          <a:p>
            <a:pPr marL="514350" indent="-514350">
              <a:buAutoNum type="arabicPeriod"/>
            </a:pPr>
            <a:endParaRPr lang="en-GB" sz="10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400" dirty="0" smtClean="0"/>
              <a:t>Photos</a:t>
            </a: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John Ericsson’s Motor Image- </a:t>
            </a:r>
            <a:r>
              <a:rPr lang="en-GB" sz="105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4"/>
              </a:rPr>
              <a:t>www.corbisimages.com/images/Corbis-BE052560.jpg?size=67&amp;uid=f4aee60a-17c5-4340-b6fe-d90fc0ca0959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‘Einstein</a:t>
            </a:r>
            <a:r>
              <a:rPr lang="en-GB" sz="1050" dirty="0">
                <a:solidFill>
                  <a:schemeClr val="bg1"/>
                </a:solidFill>
              </a:rPr>
              <a:t>’ </a:t>
            </a:r>
            <a:r>
              <a:rPr lang="en-GB" sz="1050" dirty="0" smtClean="0">
                <a:solidFill>
                  <a:schemeClr val="bg1"/>
                </a:solidFill>
              </a:rPr>
              <a:t>Image-http</a:t>
            </a:r>
            <a:r>
              <a:rPr lang="en-GB" sz="1050" dirty="0">
                <a:solidFill>
                  <a:schemeClr val="bg1"/>
                </a:solidFill>
              </a:rPr>
              <a:t>://</a:t>
            </a:r>
            <a:r>
              <a:rPr lang="en-GB" sz="1050" dirty="0" smtClean="0">
                <a:solidFill>
                  <a:schemeClr val="bg1"/>
                </a:solidFill>
              </a:rPr>
              <a:t>www.omikk.bme.hu/archivum/angol/kepek/002.jpg</a:t>
            </a:r>
          </a:p>
          <a:p>
            <a:pPr marL="514350" indent="-51435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Solar Water Heater- </a:t>
            </a:r>
            <a:r>
              <a:rPr lang="en-GB" sz="105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5"/>
              </a:rPr>
              <a:t>atonenergy.com/wpimages/wp1188b228_06.png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PV effect- </a:t>
            </a:r>
            <a:r>
              <a:rPr lang="en-GB" sz="1050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6"/>
              </a:rPr>
              <a:t>www.photovoltaic-solar-power.net/wp-content/uploads/2011/10/Photovoltaic-Solar-Power-1.gif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err="1" smtClean="0">
                <a:solidFill>
                  <a:schemeClr val="bg1"/>
                </a:solidFill>
              </a:rPr>
              <a:t>Milikan</a:t>
            </a:r>
            <a:r>
              <a:rPr lang="en-GB" sz="1050" dirty="0">
                <a:solidFill>
                  <a:schemeClr val="bg1"/>
                </a:solidFill>
              </a:rPr>
              <a:t>- </a:t>
            </a:r>
            <a:r>
              <a:rPr lang="en-GB" sz="105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7"/>
              </a:rPr>
              <a:t>www.quotecollection.com/author-images/robert-millikan-3.JPG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Hoffman- </a:t>
            </a:r>
            <a:r>
              <a:rPr lang="en-GB" sz="1050" dirty="0">
                <a:solidFill>
                  <a:schemeClr val="bg1"/>
                </a:solidFill>
                <a:hlinkClick r:id="rId8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8"/>
              </a:rPr>
              <a:t>www.transistor.org/collection/hoffman/hoffmanKP706.jpg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Solar </a:t>
            </a:r>
            <a:r>
              <a:rPr lang="en-GB" sz="1050" dirty="0">
                <a:solidFill>
                  <a:schemeClr val="bg1"/>
                </a:solidFill>
              </a:rPr>
              <a:t>powered wristwatch- </a:t>
            </a:r>
            <a:r>
              <a:rPr lang="en-GB" sz="1050" dirty="0">
                <a:solidFill>
                  <a:schemeClr val="bg1"/>
                </a:solidFill>
                <a:hlinkClick r:id="rId9"/>
              </a:rPr>
              <a:t>http://3.bp.blogspot.com/_</a:t>
            </a:r>
            <a:r>
              <a:rPr lang="en-GB" sz="1050" dirty="0" smtClean="0">
                <a:solidFill>
                  <a:schemeClr val="bg1"/>
                </a:solidFill>
                <a:hlinkClick r:id="rId9"/>
              </a:rPr>
              <a:t>FzrCmNCKIdg/SCV_PTmyGEI/AAAAAAAABDY/k3ZG5Wglmsw/s400/solarsynchronar.jpg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Dye sensitized </a:t>
            </a:r>
            <a:r>
              <a:rPr lang="en-GB" sz="1050" dirty="0">
                <a:solidFill>
                  <a:schemeClr val="bg1"/>
                </a:solidFill>
              </a:rPr>
              <a:t>solar panel- </a:t>
            </a:r>
            <a:r>
              <a:rPr lang="en-GB" sz="1050" dirty="0">
                <a:solidFill>
                  <a:schemeClr val="bg1"/>
                </a:solidFill>
                <a:hlinkClick r:id="rId10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10"/>
              </a:rPr>
              <a:t>www.asknature.org/images/uploads/product/b57e64dd3a2a1a9d36a92a5a51ef7293/dsc_0097.jpg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Solar </a:t>
            </a:r>
            <a:r>
              <a:rPr lang="en-GB" sz="1050" dirty="0">
                <a:solidFill>
                  <a:schemeClr val="bg1"/>
                </a:solidFill>
              </a:rPr>
              <a:t>Panel Production- </a:t>
            </a:r>
            <a:r>
              <a:rPr lang="en-GB" sz="1050" dirty="0">
                <a:solidFill>
                  <a:schemeClr val="bg1"/>
                </a:solidFill>
                <a:hlinkClick r:id="rId11"/>
              </a:rPr>
              <a:t>http://www1.pictures.zimbio.com/gi/Conergy+Expands+Solar+Panels+Production+_</a:t>
            </a:r>
            <a:r>
              <a:rPr lang="en-GB" sz="1050" dirty="0" smtClean="0">
                <a:solidFill>
                  <a:schemeClr val="bg1"/>
                </a:solidFill>
                <a:hlinkClick r:id="rId11"/>
              </a:rPr>
              <a:t>d1cCWK6rArl.jpg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All remaining photos came from Clip Art </a:t>
            </a:r>
          </a:p>
          <a:p>
            <a:pPr marL="514350" indent="-51435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Solar </a:t>
            </a:r>
            <a:r>
              <a:rPr lang="en-GB" sz="1050" dirty="0" smtClean="0">
                <a:solidFill>
                  <a:schemeClr val="bg1"/>
                </a:solidFill>
              </a:rPr>
              <a:t>panel (crystalline)- </a:t>
            </a:r>
            <a:r>
              <a:rPr lang="en-GB" sz="1050" dirty="0">
                <a:solidFill>
                  <a:schemeClr val="bg1"/>
                </a:solidFill>
                <a:hlinkClick r:id="rId12"/>
              </a:rPr>
              <a:t>http://</a:t>
            </a:r>
            <a:r>
              <a:rPr lang="en-GB" sz="1050" dirty="0" smtClean="0">
                <a:solidFill>
                  <a:schemeClr val="bg1"/>
                </a:solidFill>
                <a:hlinkClick r:id="rId12"/>
              </a:rPr>
              <a:t>windsunenergysystems.com/wp-content/uploads/2011/05/Sun-Link-Rack-Mounted-Crystalline-Solar-Panels-on-Roof.jpg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Solar cell-http://upload.wikimedia.org/</a:t>
            </a:r>
            <a:r>
              <a:rPr lang="en-GB" sz="1050" dirty="0" err="1">
                <a:solidFill>
                  <a:schemeClr val="bg1"/>
                </a:solidFill>
              </a:rPr>
              <a:t>wikipedia</a:t>
            </a:r>
            <a:r>
              <a:rPr lang="en-GB" sz="1050" dirty="0">
                <a:solidFill>
                  <a:schemeClr val="bg1"/>
                </a:solidFill>
              </a:rPr>
              <a:t>/commons/thumb/9/90/Solar_cell.png/220px-Solar_cell.png</a:t>
            </a:r>
          </a:p>
          <a:p>
            <a:pPr marL="514350" indent="-514350">
              <a:buAutoNum type="arabicPeriod"/>
            </a:pPr>
            <a:r>
              <a:rPr lang="en-GB" sz="1050" dirty="0" smtClean="0">
                <a:solidFill>
                  <a:schemeClr val="bg1"/>
                </a:solidFill>
              </a:rPr>
              <a:t>Solar </a:t>
            </a:r>
            <a:r>
              <a:rPr lang="en-GB" sz="1050" dirty="0">
                <a:solidFill>
                  <a:schemeClr val="bg1"/>
                </a:solidFill>
              </a:rPr>
              <a:t>panel slide 1- http://2.bp.blogspot.com/-EYE4W3Li37Q/TyceKfjyesI/AAAAAAAAAc4/ukHW4olEUpM/s1600/Solar+Power.jpg</a:t>
            </a:r>
            <a:endParaRPr lang="en-GB" sz="105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51">
        <p14:doors dir="vert"/>
      </p:transition>
    </mc:Choice>
    <mc:Fallback>
      <p:transition spd="slow" advTm="31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3214676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Documents and Settings\Sharon\Local Settings\Temporary Internet Files\Content.IE5\2PQ96BC9\MC9001979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3" y="1196752"/>
            <a:ext cx="3384376" cy="18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haron\Local Settings\Temporary Internet Files\Content.IE5\NP3WT73K\MC90005770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384376" cy="1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haron\Local Settings\Temporary Internet Files\Content.IE5\Q1KH4NOP\MC90022911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3" y="5445224"/>
            <a:ext cx="345638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56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234">
        <p14:prism/>
      </p:transition>
    </mc:Choice>
    <mc:Fallback>
      <p:transition spd="slow" advTm="14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8265942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Documents and Settings\Sharon\Local Settings\Temporary Internet Files\Content.IE5\NP3WT73K\MC9003227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2058489" cy="12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haron\Local Settings\Temporary Internet Files\Content.IE5\2PQ96BC9\MC90043805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8707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photovoltaic-solar-power.net/wp-content/uploads/2011/10/Photovoltaic-Solar-Power-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4485736" cy="11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77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955">
        <p14:prism/>
      </p:transition>
    </mc:Choice>
    <mc:Fallback>
      <p:transition spd="slow" advTm="17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9005168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http://www.corbisimages.com/images/Corbis-BE052560.jpg?size=67&amp;uid=f4aee60a-17c5-4340-b6fe-d90fc0ca09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822607" cy="13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tonenergy.com/wpimages/wp1188b228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4" y="3284984"/>
            <a:ext cx="3823717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omikk.bme.hu/archivum/angol/kepek/0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164"/>
            <a:ext cx="1887616" cy="25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0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169">
        <p14:prism/>
      </p:transition>
    </mc:Choice>
    <mc:Fallback>
      <p:transition spd="slow" advTm="10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92075">
            <a:solidFill>
              <a:schemeClr val="accent5">
                <a:lumMod val="20000"/>
                <a:lumOff val="80000"/>
                <a:alpha val="60000"/>
              </a:schemeClr>
            </a:solidFill>
            <a:prstDash val="sysDot"/>
          </a:ln>
        </p:spPr>
        <p:txBody>
          <a:bodyPr/>
          <a:lstStyle/>
          <a:p>
            <a:r>
              <a:rPr lang="en-GB" sz="6600" b="1" dirty="0" smtClean="0"/>
              <a:t>Did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You</a:t>
            </a:r>
            <a:r>
              <a:rPr lang="en-GB" dirty="0" smtClean="0"/>
              <a:t> </a:t>
            </a:r>
            <a:r>
              <a:rPr lang="en-GB" sz="6000" b="1" dirty="0" smtClean="0">
                <a:solidFill>
                  <a:srgbClr val="00B050"/>
                </a:solidFill>
              </a:rPr>
              <a:t>Know</a:t>
            </a:r>
            <a:r>
              <a:rPr lang="en-GB" dirty="0" smtClean="0">
                <a:solidFill>
                  <a:srgbClr val="C00000"/>
                </a:solidFill>
              </a:rPr>
              <a:t>…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…</a:t>
            </a:r>
            <a:r>
              <a:rPr lang="en-GB" dirty="0" smtClean="0"/>
              <a:t>that in </a:t>
            </a:r>
            <a:r>
              <a:rPr lang="en-GB" sz="4000" b="1" dirty="0" smtClean="0">
                <a:solidFill>
                  <a:srgbClr val="C00000"/>
                </a:solidFill>
              </a:rPr>
              <a:t>1990</a:t>
            </a:r>
            <a:r>
              <a:rPr lang="en-GB" dirty="0" smtClean="0"/>
              <a:t> the first Aircraft </a:t>
            </a:r>
            <a:r>
              <a:rPr lang="en-GB" dirty="0" smtClean="0">
                <a:solidFill>
                  <a:schemeClr val="bg1"/>
                </a:solidFill>
              </a:rPr>
              <a:t>EVER</a:t>
            </a:r>
            <a:r>
              <a:rPr lang="en-GB" dirty="0" smtClean="0"/>
              <a:t> flew over the US only using </a:t>
            </a:r>
            <a:r>
              <a:rPr lang="en-GB" sz="6000" b="1" dirty="0" smtClean="0">
                <a:solidFill>
                  <a:srgbClr val="FFFF00"/>
                </a:solidFill>
              </a:rPr>
              <a:t>Solar Energy</a:t>
            </a:r>
            <a:r>
              <a:rPr lang="en-GB" dirty="0" smtClean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94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6"/>
    </mc:Choice>
    <mc:Fallback>
      <p:transition spd="slow" advTm="6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26339827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quotecollection.com/author-images/robert-millikan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" y="0"/>
            <a:ext cx="1886142" cy="26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invisibleagent.files.wordpress.com/2011/05/bell-solar-19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344"/>
            <a:ext cx="1893590" cy="17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ransistor.org/collection/hoffman/hoffmanKP7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89359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83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868">
        <p14:prism/>
      </p:transition>
    </mc:Choice>
    <mc:Fallback>
      <p:transition spd="slow" advTm="9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6768543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3.bp.blogspot.com/_FzrCmNCKIdg/SCV_PTmyGEI/AAAAAAAABDY/k3ZG5Wglmsw/s400/solarsynchrona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881436" cy="20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inconcentral.com/Calculator%20Collection%201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74" y="4438516"/>
            <a:ext cx="1946009" cy="24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56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75">
        <p14:prism/>
      </p:transition>
    </mc:Choice>
    <mc:Fallback>
      <p:transition spd="slow" advTm="10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4554117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Sharon\Local Settings\Temporary Internet Files\Content.IE5\F5W8T3NH\MP900144647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8288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knature.org/images/uploads/product/b57e64dd3a2a1a9d36a92a5a51ef7293/dsc_00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18288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1.pictures.zimbio.com/gi/Conergy+Expands+Solar+Panels+Production+_d1cCWK6rAr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6"/>
            <a:ext cx="182880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98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981">
        <p14:prism/>
      </p:transition>
    </mc:Choice>
    <mc:Fallback>
      <p:transition spd="slow" advTm="10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5935366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upload.wikimedia.org/wikipedia/commons/thumb/9/90/Solar_cell.png/220px-Solar_ce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7" y="0"/>
            <a:ext cx="20955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indsunenergysystems.com/wp-content/uploads/2011/05/Sun-Link-Rack-Mounted-Crystalline-Solar-Panels-on-Roo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7" y="3905249"/>
            <a:ext cx="209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haron\Local Settings\Temporary Internet Files\Content.IE5\Q1KH4NOP\MC900437928[1]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7" y="2204864"/>
            <a:ext cx="2095500" cy="17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80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701">
        <p14:prism/>
      </p:transition>
    </mc:Choice>
    <mc:Fallback>
      <p:transition spd="slow" advTm="14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8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697</TotalTime>
  <Words>595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Solar Energy Timeline</vt:lpstr>
      <vt:lpstr>PowerPoint Presentation</vt:lpstr>
      <vt:lpstr>PowerPoint Presentation</vt:lpstr>
      <vt:lpstr>PowerPoint Presentation</vt:lpstr>
      <vt:lpstr>Did You Know…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</dc:title>
  <dc:creator>Valued Acer Customer</dc:creator>
  <cp:lastModifiedBy>Valued Acer Customer</cp:lastModifiedBy>
  <cp:revision>17</cp:revision>
  <dcterms:created xsi:type="dcterms:W3CDTF">2013-03-04T10:56:19Z</dcterms:created>
  <dcterms:modified xsi:type="dcterms:W3CDTF">2013-03-08T15:40:08Z</dcterms:modified>
</cp:coreProperties>
</file>